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77" r:id="rId2"/>
    <p:sldId id="381" r:id="rId3"/>
    <p:sldId id="382" r:id="rId4"/>
    <p:sldId id="380" r:id="rId5"/>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CC0099"/>
    <a:srgbClr val="FF6600"/>
    <a:srgbClr val="FF9966"/>
    <a:srgbClr val="FFCC00"/>
    <a:srgbClr val="800080"/>
    <a:srgbClr val="FF5050"/>
    <a:srgbClr val="0000FF"/>
    <a:srgbClr val="FFCC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p:cViewPr varScale="1">
        <p:scale>
          <a:sx n="93" d="100"/>
          <a:sy n="93" d="100"/>
        </p:scale>
        <p:origin x="1027" y="91"/>
      </p:cViewPr>
      <p:guideLst>
        <p:guide orient="horz" pos="2160"/>
        <p:guide pos="2880"/>
      </p:guideLst>
    </p:cSldViewPr>
  </p:slideViewPr>
  <p:notesTextViewPr>
    <p:cViewPr>
      <p:scale>
        <a:sx n="100" d="100"/>
        <a:sy n="100" d="100"/>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3175" tIns="46587" rIns="93175" bIns="46587" numCol="1" anchor="t" anchorCtr="0" compatLnSpc="1">
            <a:prstTxWarp prst="textNoShape">
              <a:avLst/>
            </a:prstTxWarp>
          </a:bodyPr>
          <a:lstStyle>
            <a:lvl1pPr defTabSz="931841" eaLnBrk="1" hangingPunct="1">
              <a:defRPr>
                <a:latin typeface="Arial" panose="020B0604020202020204" pitchFamily="34" charset="0"/>
                <a:ea typeface="+mn-ea"/>
                <a:cs typeface="Arial" panose="020B0604020202020204" pitchFamily="34" charset="0"/>
              </a:defRPr>
            </a:lvl1pPr>
          </a:lstStyle>
          <a:p>
            <a:pPr>
              <a:defRPr/>
            </a:pPr>
            <a:endParaRPr lang="en-US" altLang="en-US"/>
          </a:p>
        </p:txBody>
      </p:sp>
      <p:sp>
        <p:nvSpPr>
          <p:cNvPr id="3075" name="Rectangle 3"/>
          <p:cNvSpPr>
            <a:spLocks noGrp="1" noChangeArrowheads="1"/>
          </p:cNvSpPr>
          <p:nvPr>
            <p:ph type="dt" idx="1"/>
          </p:nvPr>
        </p:nvSpPr>
        <p:spPr bwMode="auto">
          <a:xfrm>
            <a:off x="3970338" y="0"/>
            <a:ext cx="3038475" cy="465138"/>
          </a:xfrm>
          <a:prstGeom prst="rect">
            <a:avLst/>
          </a:prstGeom>
          <a:noFill/>
          <a:ln>
            <a:noFill/>
          </a:ln>
          <a:effectLst/>
          <a:extLst/>
        </p:spPr>
        <p:txBody>
          <a:bodyPr vert="horz" wrap="square" lIns="93175" tIns="46587" rIns="93175" bIns="46587" numCol="1" anchor="t" anchorCtr="0" compatLnSpc="1">
            <a:prstTxWarp prst="textNoShape">
              <a:avLst/>
            </a:prstTxWarp>
          </a:bodyPr>
          <a:lstStyle>
            <a:lvl1pPr algn="r" defTabSz="931841" eaLnBrk="1" hangingPunct="1">
              <a:defRPr>
                <a:latin typeface="Arial" panose="020B0604020202020204" pitchFamily="34" charset="0"/>
                <a:ea typeface="+mn-ea"/>
                <a:cs typeface="Arial" panose="020B0604020202020204" pitchFamily="34" charset="0"/>
              </a:defRPr>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701675" y="4416425"/>
            <a:ext cx="5607050" cy="4183063"/>
          </a:xfrm>
          <a:prstGeom prst="rect">
            <a:avLst/>
          </a:prstGeom>
          <a:noFill/>
          <a:ln>
            <a:noFill/>
          </a:ln>
          <a:effectLst/>
          <a:extLst/>
        </p:spPr>
        <p:txBody>
          <a:bodyPr vert="horz" wrap="square" lIns="93175" tIns="46587" rIns="93175" bIns="4658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829675"/>
            <a:ext cx="3038475" cy="465138"/>
          </a:xfrm>
          <a:prstGeom prst="rect">
            <a:avLst/>
          </a:prstGeom>
          <a:noFill/>
          <a:ln>
            <a:noFill/>
          </a:ln>
          <a:effectLst/>
          <a:extLst/>
        </p:spPr>
        <p:txBody>
          <a:bodyPr vert="horz" wrap="square" lIns="93175" tIns="46587" rIns="93175" bIns="46587" numCol="1" anchor="b" anchorCtr="0" compatLnSpc="1">
            <a:prstTxWarp prst="textNoShape">
              <a:avLst/>
            </a:prstTxWarp>
          </a:bodyPr>
          <a:lstStyle>
            <a:lvl1pPr defTabSz="931841" eaLnBrk="1" hangingPunct="1">
              <a:defRPr>
                <a:latin typeface="Arial" panose="020B0604020202020204" pitchFamily="34" charset="0"/>
                <a:ea typeface="+mn-ea"/>
                <a:cs typeface="Arial" panose="020B0604020202020204" pitchFamily="34" charset="0"/>
              </a:defRPr>
            </a:lvl1pPr>
          </a:lstStyle>
          <a:p>
            <a:pPr>
              <a:defRPr/>
            </a:pPr>
            <a:endParaRPr lang="en-US" altLang="en-US"/>
          </a:p>
        </p:txBody>
      </p:sp>
      <p:sp>
        <p:nvSpPr>
          <p:cNvPr id="3079" name="Rectangle 7"/>
          <p:cNvSpPr>
            <a:spLocks noGrp="1" noChangeArrowheads="1"/>
          </p:cNvSpPr>
          <p:nvPr>
            <p:ph type="sldNum" sz="quarter" idx="5"/>
          </p:nvPr>
        </p:nvSpPr>
        <p:spPr bwMode="auto">
          <a:xfrm>
            <a:off x="3970338" y="8829675"/>
            <a:ext cx="3038475" cy="465138"/>
          </a:xfrm>
          <a:prstGeom prst="rect">
            <a:avLst/>
          </a:prstGeom>
          <a:noFill/>
          <a:ln>
            <a:noFill/>
          </a:ln>
          <a:effectLst/>
          <a:extLst/>
        </p:spPr>
        <p:txBody>
          <a:bodyPr vert="horz" wrap="square" lIns="93175" tIns="46587" rIns="93175" bIns="46587" numCol="1" anchor="b" anchorCtr="0" compatLnSpc="1">
            <a:prstTxWarp prst="textNoShape">
              <a:avLst/>
            </a:prstTxWarp>
          </a:bodyPr>
          <a:lstStyle>
            <a:lvl1pPr algn="r" defTabSz="930264" eaLnBrk="1" hangingPunct="1">
              <a:defRPr/>
            </a:lvl1pPr>
          </a:lstStyle>
          <a:p>
            <a:pPr>
              <a:defRPr/>
            </a:pPr>
            <a:fld id="{65731DCE-542C-41C2-90EA-7FDA2C9FFF0D}" type="slidenum">
              <a:rPr lang="en-US" altLang="en-US"/>
              <a:pPr>
                <a:defRPr/>
              </a:pPr>
              <a:t>‹#›</a:t>
            </a:fld>
            <a:endParaRPr lang="en-US" altLang="en-US"/>
          </a:p>
        </p:txBody>
      </p:sp>
    </p:spTree>
    <p:extLst>
      <p:ext uri="{BB962C8B-B14F-4D97-AF65-F5344CB8AC3E}">
        <p14:creationId xmlns:p14="http://schemas.microsoft.com/office/powerpoint/2010/main" val="12118779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Arial" pitchFamily="-1" charset="0"/>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Arial" pitchFamily="-1" charset="0"/>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Arial" pitchFamily="-1" charset="0"/>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Arial" pitchFamily="-1" charset="0"/>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Arial" pitchFamily="-1" charset="0"/>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defRPr sz="1200">
                <a:solidFill>
                  <a:schemeClr val="tx1"/>
                </a:solidFill>
                <a:latin typeface="Arial" panose="020B0604020202020204" pitchFamily="34" charset="0"/>
                <a:cs typeface="Arial" panose="020B0604020202020204" pitchFamily="34" charset="0"/>
              </a:defRPr>
            </a:lvl1pPr>
            <a:lvl2pPr marL="37930138" indent="-37472938" defTabSz="928688">
              <a:defRPr sz="1200">
                <a:solidFill>
                  <a:schemeClr val="tx1"/>
                </a:solidFill>
                <a:latin typeface="Arial" panose="020B0604020202020204" pitchFamily="34" charset="0"/>
                <a:cs typeface="Arial" panose="020B0604020202020204" pitchFamily="34" charset="0"/>
              </a:defRPr>
            </a:lvl2pPr>
            <a:lvl3pPr marL="1141413" indent="-227013" defTabSz="928688">
              <a:defRPr sz="1200">
                <a:solidFill>
                  <a:schemeClr val="tx1"/>
                </a:solidFill>
                <a:latin typeface="Arial" panose="020B0604020202020204" pitchFamily="34" charset="0"/>
                <a:cs typeface="Arial" panose="020B0604020202020204" pitchFamily="34" charset="0"/>
              </a:defRPr>
            </a:lvl3pPr>
            <a:lvl4pPr marL="1598613" indent="-227013" defTabSz="928688">
              <a:defRPr sz="1200">
                <a:solidFill>
                  <a:schemeClr val="tx1"/>
                </a:solidFill>
                <a:latin typeface="Arial" panose="020B0604020202020204" pitchFamily="34" charset="0"/>
                <a:cs typeface="Arial" panose="020B0604020202020204" pitchFamily="34" charset="0"/>
              </a:defRPr>
            </a:lvl4pPr>
            <a:lvl5pPr marL="2055813" indent="-227013" defTabSz="928688">
              <a:defRPr sz="1200">
                <a:solidFill>
                  <a:schemeClr val="tx1"/>
                </a:solidFill>
                <a:latin typeface="Arial" panose="020B0604020202020204" pitchFamily="34" charset="0"/>
                <a:cs typeface="Arial" panose="020B0604020202020204" pitchFamily="34" charset="0"/>
              </a:defRPr>
            </a:lvl5pPr>
            <a:lvl6pPr marL="2513013" indent="-227013" defTabSz="928688" eaLnBrk="0" fontAlgn="base" hangingPunct="0">
              <a:spcBef>
                <a:spcPct val="0"/>
              </a:spcBef>
              <a:spcAft>
                <a:spcPct val="0"/>
              </a:spcAft>
              <a:defRPr sz="1200">
                <a:solidFill>
                  <a:schemeClr val="tx1"/>
                </a:solidFill>
                <a:latin typeface="Arial" panose="020B0604020202020204" pitchFamily="34" charset="0"/>
                <a:cs typeface="Arial" panose="020B0604020202020204" pitchFamily="34" charset="0"/>
              </a:defRPr>
            </a:lvl6pPr>
            <a:lvl7pPr marL="2970213" indent="-227013" defTabSz="928688" eaLnBrk="0" fontAlgn="base" hangingPunct="0">
              <a:spcBef>
                <a:spcPct val="0"/>
              </a:spcBef>
              <a:spcAft>
                <a:spcPct val="0"/>
              </a:spcAft>
              <a:defRPr sz="1200">
                <a:solidFill>
                  <a:schemeClr val="tx1"/>
                </a:solidFill>
                <a:latin typeface="Arial" panose="020B0604020202020204" pitchFamily="34" charset="0"/>
                <a:cs typeface="Arial" panose="020B0604020202020204" pitchFamily="34" charset="0"/>
              </a:defRPr>
            </a:lvl7pPr>
            <a:lvl8pPr marL="3427413" indent="-227013" defTabSz="928688" eaLnBrk="0" fontAlgn="base" hangingPunct="0">
              <a:spcBef>
                <a:spcPct val="0"/>
              </a:spcBef>
              <a:spcAft>
                <a:spcPct val="0"/>
              </a:spcAft>
              <a:defRPr sz="1200">
                <a:solidFill>
                  <a:schemeClr val="tx1"/>
                </a:solidFill>
                <a:latin typeface="Arial" panose="020B0604020202020204" pitchFamily="34" charset="0"/>
                <a:cs typeface="Arial" panose="020B0604020202020204" pitchFamily="34" charset="0"/>
              </a:defRPr>
            </a:lvl8pPr>
            <a:lvl9pPr marL="3884613" indent="-227013" defTabSz="928688" eaLnBrk="0" fontAlgn="base" hangingPunct="0">
              <a:spcBef>
                <a:spcPct val="0"/>
              </a:spcBef>
              <a:spcAft>
                <a:spcPct val="0"/>
              </a:spcAft>
              <a:defRPr sz="1200">
                <a:solidFill>
                  <a:schemeClr val="tx1"/>
                </a:solidFill>
                <a:latin typeface="Arial" panose="020B0604020202020204" pitchFamily="34" charset="0"/>
                <a:cs typeface="Arial" panose="020B0604020202020204" pitchFamily="34" charset="0"/>
              </a:defRPr>
            </a:lvl9pPr>
          </a:lstStyle>
          <a:p>
            <a:fld id="{52F33FDD-E1EC-4437-ACA5-C1A77B3753E9}" type="slidenum">
              <a:rPr lang="en-US" altLang="en-US" smtClean="0">
                <a:solidFill>
                  <a:srgbClr val="000000"/>
                </a:solidFill>
              </a:rPr>
              <a:pPr/>
              <a:t>1</a:t>
            </a:fld>
            <a:endParaRPr lang="en-US" altLang="en-US" smtClean="0">
              <a:solidFill>
                <a:srgbClr val="000000"/>
              </a:solidFill>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797580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03AFFE6-45FB-48D0-80C6-B5115D4CD93F}" type="slidenum">
              <a:rPr lang="en-US" altLang="en-US"/>
              <a:pPr>
                <a:defRPr/>
              </a:pPr>
              <a:t>‹#›</a:t>
            </a:fld>
            <a:endParaRPr lang="en-US" altLang="en-US"/>
          </a:p>
        </p:txBody>
      </p:sp>
    </p:spTree>
    <p:extLst>
      <p:ext uri="{BB962C8B-B14F-4D97-AF65-F5344CB8AC3E}">
        <p14:creationId xmlns:p14="http://schemas.microsoft.com/office/powerpoint/2010/main" val="18421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DD7D4A6-24C5-4E3E-8C04-AB1FB0AC5A4C}" type="slidenum">
              <a:rPr lang="en-US" altLang="en-US"/>
              <a:pPr>
                <a:defRPr/>
              </a:pPr>
              <a:t>‹#›</a:t>
            </a:fld>
            <a:endParaRPr lang="en-US" altLang="en-US"/>
          </a:p>
        </p:txBody>
      </p:sp>
    </p:spTree>
    <p:extLst>
      <p:ext uri="{BB962C8B-B14F-4D97-AF65-F5344CB8AC3E}">
        <p14:creationId xmlns:p14="http://schemas.microsoft.com/office/powerpoint/2010/main" val="3613786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202C4B0-95CB-4A34-82C7-4B8E0A7C7739}" type="slidenum">
              <a:rPr lang="en-US" altLang="en-US"/>
              <a:pPr>
                <a:defRPr/>
              </a:pPr>
              <a:t>‹#›</a:t>
            </a:fld>
            <a:endParaRPr lang="en-US" altLang="en-US"/>
          </a:p>
        </p:txBody>
      </p:sp>
    </p:spTree>
    <p:extLst>
      <p:ext uri="{BB962C8B-B14F-4D97-AF65-F5344CB8AC3E}">
        <p14:creationId xmlns:p14="http://schemas.microsoft.com/office/powerpoint/2010/main" val="1705186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CFA9CA2-8979-47AC-A447-DEC272C8884B}" type="slidenum">
              <a:rPr lang="en-US" altLang="en-US"/>
              <a:pPr>
                <a:defRPr/>
              </a:pPr>
              <a:t>‹#›</a:t>
            </a:fld>
            <a:endParaRPr lang="en-US" altLang="en-US"/>
          </a:p>
        </p:txBody>
      </p:sp>
    </p:spTree>
    <p:extLst>
      <p:ext uri="{BB962C8B-B14F-4D97-AF65-F5344CB8AC3E}">
        <p14:creationId xmlns:p14="http://schemas.microsoft.com/office/powerpoint/2010/main" val="27929163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600200"/>
            <a:ext cx="4038600" cy="4525963"/>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7D1A246-2E05-460F-AC98-F5028A4EC78F}" type="slidenum">
              <a:rPr lang="en-US" altLang="en-US"/>
              <a:pPr>
                <a:defRPr/>
              </a:pPr>
              <a:t>‹#›</a:t>
            </a:fld>
            <a:endParaRPr lang="en-US" altLang="en-US"/>
          </a:p>
        </p:txBody>
      </p:sp>
    </p:spTree>
    <p:extLst>
      <p:ext uri="{BB962C8B-B14F-4D97-AF65-F5344CB8AC3E}">
        <p14:creationId xmlns:p14="http://schemas.microsoft.com/office/powerpoint/2010/main" val="1479419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72D3A5D-D72E-4493-A573-EE83AD304AA5}" type="slidenum">
              <a:rPr lang="en-US" altLang="en-US"/>
              <a:pPr>
                <a:defRPr/>
              </a:pPr>
              <a:t>‹#›</a:t>
            </a:fld>
            <a:endParaRPr lang="en-US" altLang="en-US"/>
          </a:p>
        </p:txBody>
      </p:sp>
    </p:spTree>
    <p:extLst>
      <p:ext uri="{BB962C8B-B14F-4D97-AF65-F5344CB8AC3E}">
        <p14:creationId xmlns:p14="http://schemas.microsoft.com/office/powerpoint/2010/main" val="3223593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a:ln/>
        </p:spPr>
        <p:txBody>
          <a:bodyPr/>
          <a:lstStyle>
            <a:lvl1pPr>
              <a:defRPr/>
            </a:lvl1pPr>
          </a:lstStyle>
          <a:p>
            <a:pPr>
              <a:defRPr/>
            </a:pPr>
            <a:fld id="{51BF5B5E-6E69-4C33-B5D7-4F7D941B7CAB}" type="slidenum">
              <a:rPr lang="en-US" altLang="en-US"/>
              <a:pPr>
                <a:defRPr/>
              </a:pPr>
              <a:t>‹#›</a:t>
            </a:fld>
            <a:endParaRPr lang="en-US" altLang="en-US"/>
          </a:p>
        </p:txBody>
      </p:sp>
    </p:spTree>
    <p:extLst>
      <p:ext uri="{BB962C8B-B14F-4D97-AF65-F5344CB8AC3E}">
        <p14:creationId xmlns:p14="http://schemas.microsoft.com/office/powerpoint/2010/main" val="1872567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DE8D409-331E-4131-A2F7-4BD3214FC0E9}" type="slidenum">
              <a:rPr lang="en-US" altLang="en-US"/>
              <a:pPr>
                <a:defRPr/>
              </a:pPr>
              <a:t>‹#›</a:t>
            </a:fld>
            <a:endParaRPr lang="en-US" altLang="en-US"/>
          </a:p>
        </p:txBody>
      </p:sp>
    </p:spTree>
    <p:extLst>
      <p:ext uri="{BB962C8B-B14F-4D97-AF65-F5344CB8AC3E}">
        <p14:creationId xmlns:p14="http://schemas.microsoft.com/office/powerpoint/2010/main" val="355765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D8FCE59-4002-42DF-B2DC-867D2EFC766E}" type="slidenum">
              <a:rPr lang="en-US" altLang="en-US"/>
              <a:pPr>
                <a:defRPr/>
              </a:pPr>
              <a:t>‹#›</a:t>
            </a:fld>
            <a:endParaRPr lang="en-US" altLang="en-US"/>
          </a:p>
        </p:txBody>
      </p:sp>
    </p:spTree>
    <p:extLst>
      <p:ext uri="{BB962C8B-B14F-4D97-AF65-F5344CB8AC3E}">
        <p14:creationId xmlns:p14="http://schemas.microsoft.com/office/powerpoint/2010/main" val="529594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F8E183D-8026-4DE1-9B14-6A45F42CADB3}" type="slidenum">
              <a:rPr lang="en-US" altLang="en-US"/>
              <a:pPr>
                <a:defRPr/>
              </a:pPr>
              <a:t>‹#›</a:t>
            </a:fld>
            <a:endParaRPr lang="en-US" altLang="en-US"/>
          </a:p>
        </p:txBody>
      </p:sp>
    </p:spTree>
    <p:extLst>
      <p:ext uri="{BB962C8B-B14F-4D97-AF65-F5344CB8AC3E}">
        <p14:creationId xmlns:p14="http://schemas.microsoft.com/office/powerpoint/2010/main" val="106304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81A0E773-CC5C-4EB1-A47C-9C06214FD134}" type="slidenum">
              <a:rPr lang="en-US" altLang="en-US"/>
              <a:pPr>
                <a:defRPr/>
              </a:pPr>
              <a:t>‹#›</a:t>
            </a:fld>
            <a:endParaRPr lang="en-US" altLang="en-US"/>
          </a:p>
        </p:txBody>
      </p:sp>
    </p:spTree>
    <p:extLst>
      <p:ext uri="{BB962C8B-B14F-4D97-AF65-F5344CB8AC3E}">
        <p14:creationId xmlns:p14="http://schemas.microsoft.com/office/powerpoint/2010/main" val="419378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20D6DC40-1C87-4E5D-BECB-40447EC51E31}" type="slidenum">
              <a:rPr lang="en-US" altLang="en-US"/>
              <a:pPr>
                <a:defRPr/>
              </a:pPr>
              <a:t>‹#›</a:t>
            </a:fld>
            <a:endParaRPr lang="en-US" altLang="en-US"/>
          </a:p>
        </p:txBody>
      </p:sp>
    </p:spTree>
    <p:extLst>
      <p:ext uri="{BB962C8B-B14F-4D97-AF65-F5344CB8AC3E}">
        <p14:creationId xmlns:p14="http://schemas.microsoft.com/office/powerpoint/2010/main" val="4029180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761CCD1-15DB-46D9-9E8F-89330008BED5}" type="slidenum">
              <a:rPr lang="en-US" altLang="en-US"/>
              <a:pPr>
                <a:defRPr/>
              </a:pPr>
              <a:t>‹#›</a:t>
            </a:fld>
            <a:endParaRPr lang="en-US" altLang="en-US"/>
          </a:p>
        </p:txBody>
      </p:sp>
    </p:spTree>
    <p:extLst>
      <p:ext uri="{BB962C8B-B14F-4D97-AF65-F5344CB8AC3E}">
        <p14:creationId xmlns:p14="http://schemas.microsoft.com/office/powerpoint/2010/main" val="189114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A6303E3-3E8C-4E38-91DA-ED2BDCA04FD2}" type="slidenum">
              <a:rPr lang="en-US" altLang="en-US"/>
              <a:pPr>
                <a:defRPr/>
              </a:pPr>
              <a:t>‹#›</a:t>
            </a:fld>
            <a:endParaRPr lang="en-US" altLang="en-US"/>
          </a:p>
        </p:txBody>
      </p:sp>
    </p:spTree>
    <p:extLst>
      <p:ext uri="{BB962C8B-B14F-4D97-AF65-F5344CB8AC3E}">
        <p14:creationId xmlns:p14="http://schemas.microsoft.com/office/powerpoint/2010/main" val="3404405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5DC1179-1F6B-4040-B2BF-76782F208EA0}" type="slidenum">
              <a:rPr lang="en-US" altLang="en-US"/>
              <a:pPr>
                <a:defRPr/>
              </a:pPr>
              <a:t>‹#›</a:t>
            </a:fld>
            <a:endParaRPr lang="en-US" altLang="en-US"/>
          </a:p>
        </p:txBody>
      </p:sp>
    </p:spTree>
    <p:extLst>
      <p:ext uri="{BB962C8B-B14F-4D97-AF65-F5344CB8AC3E}">
        <p14:creationId xmlns:p14="http://schemas.microsoft.com/office/powerpoint/2010/main" val="367924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7"/>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ea typeface="+mn-ea"/>
                <a:cs typeface="Arial" panose="020B0604020202020204" pitchFamily="34" charset="0"/>
              </a:defRPr>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ea typeface="+mn-ea"/>
                <a:cs typeface="Arial" panose="020B0604020202020204" pitchFamily="34" charset="0"/>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A7197283-A793-4EAD-8FE9-D4ADDDD864D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hdr="0" ftr="0" dt="0"/>
  <p:txStyles>
    <p:titleStyle>
      <a:lvl1pPr algn="ctr" rtl="0" eaLnBrk="0" fontAlgn="base" hangingPunct="0">
        <a:spcBef>
          <a:spcPct val="0"/>
        </a:spcBef>
        <a:spcAft>
          <a:spcPct val="0"/>
        </a:spcAft>
        <a:defRPr sz="4400" kern="1200">
          <a:solidFill>
            <a:schemeClr val="tx2"/>
          </a:solidFill>
          <a:latin typeface="+mj-lt"/>
          <a:ea typeface="Arial" pitchFamily="-1" charset="0"/>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Arial" pitchFamily="-1"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ea typeface="Arial" pitchFamily="-1"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ea typeface="Arial" pitchFamily="-1"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ea typeface="Arial" pitchFamily="-1"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Arial" pitchFamily="-1" charset="0"/>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Arial" pitchFamily="-1" charset="0"/>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Arial" pitchFamily="-1" charset="0"/>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Arial" pitchFamily="-1" charset="0"/>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Arial" pitchFamily="-1"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74" name="Rectangle 20"/>
          <p:cNvSpPr>
            <a:spLocks noChangeArrowheads="1"/>
          </p:cNvSpPr>
          <p:nvPr/>
        </p:nvSpPr>
        <p:spPr bwMode="auto">
          <a:xfrm>
            <a:off x="-228600" y="-228600"/>
            <a:ext cx="9525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37931725" indent="-37474525">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4400">
              <a:solidFill>
                <a:srgbClr val="FFFFFF"/>
              </a:solidFill>
            </a:endParaRPr>
          </a:p>
        </p:txBody>
      </p:sp>
      <p:sp>
        <p:nvSpPr>
          <p:cNvPr id="3076" name="Text Box 25"/>
          <p:cNvSpPr txBox="1">
            <a:spLocks noChangeArrowheads="1"/>
          </p:cNvSpPr>
          <p:nvPr/>
        </p:nvSpPr>
        <p:spPr bwMode="auto">
          <a:xfrm>
            <a:off x="7315200" y="6172200"/>
            <a:ext cx="1447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37931725" indent="-37474525">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200" b="1" dirty="0" smtClean="0">
                <a:solidFill>
                  <a:srgbClr val="FFFFFF"/>
                </a:solidFill>
              </a:rPr>
              <a:t>2016</a:t>
            </a:r>
            <a:endParaRPr lang="en-US" altLang="en-US" sz="1200" b="1" dirty="0">
              <a:solidFill>
                <a:srgbClr val="FFFFFF"/>
              </a:solidFill>
            </a:endParaRPr>
          </a:p>
        </p:txBody>
      </p:sp>
      <p:sp>
        <p:nvSpPr>
          <p:cNvPr id="2" name="TextBox 1"/>
          <p:cNvSpPr txBox="1"/>
          <p:nvPr/>
        </p:nvSpPr>
        <p:spPr>
          <a:xfrm>
            <a:off x="914400" y="2438400"/>
            <a:ext cx="7239000" cy="461665"/>
          </a:xfrm>
          <a:prstGeom prst="rect">
            <a:avLst/>
          </a:prstGeom>
          <a:noFill/>
        </p:spPr>
        <p:txBody>
          <a:bodyPr wrap="square" rtlCol="0">
            <a:spAutoFit/>
          </a:bodyPr>
          <a:lstStyle/>
          <a:p>
            <a:pPr algn="ctr"/>
            <a:r>
              <a:rPr lang="en-US" sz="2400" b="1" dirty="0" smtClean="0">
                <a:solidFill>
                  <a:srgbClr val="000000"/>
                </a:solidFill>
              </a:rPr>
              <a:t> Segmentation Impact</a:t>
            </a:r>
            <a:endParaRPr lang="en-US" sz="2400" b="1" dirty="0">
              <a:solidFill>
                <a:srgbClr val="000000"/>
              </a:solidFill>
            </a:endParaRPr>
          </a:p>
        </p:txBody>
      </p:sp>
    </p:spTree>
    <p:extLst>
      <p:ext uri="{BB962C8B-B14F-4D97-AF65-F5344CB8AC3E}">
        <p14:creationId xmlns:p14="http://schemas.microsoft.com/office/powerpoint/2010/main" val="6205845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4CFA9CA2-8979-47AC-A447-DEC272C8884B}" type="slidenum">
              <a:rPr lang="en-US" altLang="en-US" smtClean="0"/>
              <a:pPr>
                <a:defRPr/>
              </a:pPr>
              <a:t>2</a:t>
            </a:fld>
            <a:endParaRPr lang="en-US" alt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1192044"/>
            <a:ext cx="6400800" cy="4800600"/>
          </a:xfrm>
          <a:prstGeom prst="rect">
            <a:avLst/>
          </a:prstGeom>
        </p:spPr>
      </p:pic>
      <p:sp>
        <p:nvSpPr>
          <p:cNvPr id="10" name="Rectangle 9"/>
          <p:cNvSpPr/>
          <p:nvPr/>
        </p:nvSpPr>
        <p:spPr>
          <a:xfrm>
            <a:off x="6096000" y="762000"/>
            <a:ext cx="2819400" cy="1015663"/>
          </a:xfrm>
          <a:prstGeom prst="rect">
            <a:avLst/>
          </a:prstGeom>
          <a:solidFill>
            <a:srgbClr val="00B0F0"/>
          </a:solidFill>
        </p:spPr>
        <p:txBody>
          <a:bodyPr wrap="square">
            <a:spAutoFit/>
          </a:bodyPr>
          <a:lstStyle/>
          <a:p>
            <a:pPr lvl="0" algn="ctr"/>
            <a:r>
              <a:rPr lang="en-US" dirty="0" smtClean="0">
                <a:solidFill>
                  <a:schemeClr val="bg1"/>
                </a:solidFill>
              </a:rPr>
              <a:t>-- Marketing Department –</a:t>
            </a:r>
          </a:p>
          <a:p>
            <a:pPr lvl="0" algn="ctr">
              <a:buFont typeface="Wingdings" pitchFamily="-110" charset="2"/>
              <a:buChar char="Ø"/>
            </a:pPr>
            <a:r>
              <a:rPr lang="en-US" dirty="0" smtClean="0">
                <a:solidFill>
                  <a:schemeClr val="bg1"/>
                </a:solidFill>
              </a:rPr>
              <a:t> Identifies target audience/customer </a:t>
            </a:r>
          </a:p>
          <a:p>
            <a:pPr lvl="0" algn="ctr">
              <a:buFont typeface="Wingdings" pitchFamily="-110" charset="2"/>
              <a:buChar char="Ø"/>
            </a:pPr>
            <a:r>
              <a:rPr lang="en-US" dirty="0" smtClean="0">
                <a:solidFill>
                  <a:schemeClr val="bg1"/>
                </a:solidFill>
              </a:rPr>
              <a:t> Creates motivating messaging/creative designed to drive </a:t>
            </a:r>
            <a:r>
              <a:rPr lang="en-US" dirty="0">
                <a:solidFill>
                  <a:schemeClr val="bg1"/>
                </a:solidFill>
              </a:rPr>
              <a:t>more customers</a:t>
            </a:r>
            <a:r>
              <a:rPr lang="en-US" dirty="0" smtClean="0">
                <a:solidFill>
                  <a:schemeClr val="bg1"/>
                </a:solidFill>
              </a:rPr>
              <a:t> through the door</a:t>
            </a:r>
            <a:endParaRPr lang="en-US" dirty="0">
              <a:solidFill>
                <a:schemeClr val="bg1"/>
              </a:solidFill>
            </a:endParaRPr>
          </a:p>
        </p:txBody>
      </p:sp>
      <p:sp>
        <p:nvSpPr>
          <p:cNvPr id="11" name="Rectangle 10"/>
          <p:cNvSpPr/>
          <p:nvPr/>
        </p:nvSpPr>
        <p:spPr>
          <a:xfrm>
            <a:off x="381000" y="762000"/>
            <a:ext cx="2362200" cy="1015663"/>
          </a:xfrm>
          <a:prstGeom prst="rect">
            <a:avLst/>
          </a:prstGeom>
          <a:solidFill>
            <a:srgbClr val="FF5050"/>
          </a:solidFill>
        </p:spPr>
        <p:txBody>
          <a:bodyPr wrap="square">
            <a:spAutoFit/>
          </a:bodyPr>
          <a:lstStyle/>
          <a:p>
            <a:pPr lvl="0" algn="ctr"/>
            <a:r>
              <a:rPr lang="en-US" dirty="0" smtClean="0">
                <a:solidFill>
                  <a:schemeClr val="bg1"/>
                </a:solidFill>
              </a:rPr>
              <a:t> -- Merchandising Department – </a:t>
            </a:r>
          </a:p>
          <a:p>
            <a:pPr lvl="0" algn="ctr">
              <a:buFont typeface="Wingdings" pitchFamily="-110" charset="2"/>
              <a:buChar char="Ø"/>
            </a:pPr>
            <a:r>
              <a:rPr lang="en-US" dirty="0" smtClean="0">
                <a:solidFill>
                  <a:schemeClr val="bg1"/>
                </a:solidFill>
              </a:rPr>
              <a:t> Selects the </a:t>
            </a:r>
            <a:r>
              <a:rPr lang="en-US" dirty="0">
                <a:solidFill>
                  <a:schemeClr val="bg1"/>
                </a:solidFill>
              </a:rPr>
              <a:t>right </a:t>
            </a:r>
            <a:r>
              <a:rPr lang="en-US" dirty="0" smtClean="0">
                <a:solidFill>
                  <a:schemeClr val="bg1"/>
                </a:solidFill>
              </a:rPr>
              <a:t>product</a:t>
            </a:r>
          </a:p>
          <a:p>
            <a:pPr lvl="0" algn="ctr">
              <a:buFont typeface="Wingdings" pitchFamily="-110" charset="2"/>
              <a:buChar char="Ø"/>
            </a:pPr>
            <a:r>
              <a:rPr lang="en-US" dirty="0" smtClean="0">
                <a:solidFill>
                  <a:schemeClr val="bg1"/>
                </a:solidFill>
              </a:rPr>
              <a:t> Chooses correct placement to ensure customers </a:t>
            </a:r>
            <a:r>
              <a:rPr lang="en-US" dirty="0">
                <a:solidFill>
                  <a:schemeClr val="bg1"/>
                </a:solidFill>
              </a:rPr>
              <a:t>can</a:t>
            </a:r>
            <a:r>
              <a:rPr lang="en-US" dirty="0" smtClean="0">
                <a:solidFill>
                  <a:schemeClr val="bg1"/>
                </a:solidFill>
              </a:rPr>
              <a:t> easily find it</a:t>
            </a:r>
            <a:endParaRPr lang="en-US" dirty="0">
              <a:solidFill>
                <a:schemeClr val="bg1"/>
              </a:solidFill>
            </a:endParaRPr>
          </a:p>
        </p:txBody>
      </p:sp>
      <p:sp>
        <p:nvSpPr>
          <p:cNvPr id="12" name="Rectangle 11"/>
          <p:cNvSpPr/>
          <p:nvPr/>
        </p:nvSpPr>
        <p:spPr>
          <a:xfrm>
            <a:off x="762000" y="5029200"/>
            <a:ext cx="2131541" cy="830997"/>
          </a:xfrm>
          <a:prstGeom prst="rect">
            <a:avLst/>
          </a:prstGeom>
          <a:solidFill>
            <a:srgbClr val="FFC000"/>
          </a:solidFill>
        </p:spPr>
        <p:txBody>
          <a:bodyPr wrap="square">
            <a:spAutoFit/>
          </a:bodyPr>
          <a:lstStyle/>
          <a:p>
            <a:pPr lvl="0" algn="ctr"/>
            <a:r>
              <a:rPr lang="en-US" dirty="0" smtClean="0">
                <a:solidFill>
                  <a:schemeClr val="bg1"/>
                </a:solidFill>
              </a:rPr>
              <a:t>-- Operations Department – </a:t>
            </a:r>
          </a:p>
          <a:p>
            <a:pPr lvl="0" algn="ctr">
              <a:buFont typeface="Wingdings" pitchFamily="-110" charset="2"/>
              <a:buChar char="Ø"/>
            </a:pPr>
            <a:r>
              <a:rPr lang="en-US" dirty="0" smtClean="0">
                <a:solidFill>
                  <a:schemeClr val="bg1"/>
                </a:solidFill>
              </a:rPr>
              <a:t> Ensures customers </a:t>
            </a:r>
            <a:r>
              <a:rPr lang="en-US" dirty="0">
                <a:solidFill>
                  <a:schemeClr val="bg1"/>
                </a:solidFill>
              </a:rPr>
              <a:t>are treated the way they</a:t>
            </a:r>
            <a:r>
              <a:rPr lang="en-US" dirty="0" smtClean="0">
                <a:solidFill>
                  <a:schemeClr val="bg1"/>
                </a:solidFill>
              </a:rPr>
              <a:t> expect </a:t>
            </a:r>
          </a:p>
          <a:p>
            <a:pPr lvl="0" algn="ctr">
              <a:buFont typeface="Wingdings" pitchFamily="-110" charset="2"/>
              <a:buChar char="Ø"/>
            </a:pPr>
            <a:r>
              <a:rPr lang="en-US" dirty="0" smtClean="0">
                <a:solidFill>
                  <a:schemeClr val="bg1"/>
                </a:solidFill>
              </a:rPr>
              <a:t> Runs day-to-day </a:t>
            </a:r>
            <a:r>
              <a:rPr lang="en-US" dirty="0">
                <a:solidFill>
                  <a:schemeClr val="bg1"/>
                </a:solidFill>
              </a:rPr>
              <a:t>store</a:t>
            </a:r>
          </a:p>
        </p:txBody>
      </p:sp>
      <p:sp>
        <p:nvSpPr>
          <p:cNvPr id="13" name="Rectangle 12"/>
          <p:cNvSpPr/>
          <p:nvPr/>
        </p:nvSpPr>
        <p:spPr>
          <a:xfrm>
            <a:off x="6705600" y="5257800"/>
            <a:ext cx="2286000" cy="830997"/>
          </a:xfrm>
          <a:prstGeom prst="rect">
            <a:avLst/>
          </a:prstGeom>
          <a:solidFill>
            <a:srgbClr val="92D050"/>
          </a:solidFill>
        </p:spPr>
        <p:txBody>
          <a:bodyPr wrap="square">
            <a:spAutoFit/>
          </a:bodyPr>
          <a:lstStyle/>
          <a:p>
            <a:pPr lvl="0" algn="ctr"/>
            <a:r>
              <a:rPr lang="en-US" dirty="0" smtClean="0">
                <a:solidFill>
                  <a:schemeClr val="bg1"/>
                </a:solidFill>
              </a:rPr>
              <a:t>-- Inventory Department –</a:t>
            </a:r>
          </a:p>
          <a:p>
            <a:pPr lvl="0" algn="ctr">
              <a:buFont typeface="Wingdings" pitchFamily="-110" charset="2"/>
              <a:buChar char="Ø"/>
            </a:pPr>
            <a:r>
              <a:rPr lang="en-US" dirty="0" smtClean="0">
                <a:solidFill>
                  <a:schemeClr val="bg1"/>
                </a:solidFill>
              </a:rPr>
              <a:t> Ensures that the </a:t>
            </a:r>
            <a:r>
              <a:rPr lang="en-US" dirty="0">
                <a:solidFill>
                  <a:schemeClr val="bg1"/>
                </a:solidFill>
              </a:rPr>
              <a:t>product is available and delivered on time</a:t>
            </a:r>
            <a:r>
              <a:rPr lang="en-US" dirty="0" smtClean="0">
                <a:solidFill>
                  <a:schemeClr val="bg1"/>
                </a:solidFill>
              </a:rPr>
              <a:t> </a:t>
            </a:r>
          </a:p>
          <a:p>
            <a:pPr lvl="0" algn="ctr">
              <a:buFont typeface="Wingdings" pitchFamily="-110" charset="2"/>
              <a:buChar char="Ø"/>
            </a:pPr>
            <a:r>
              <a:rPr lang="en-US" dirty="0" smtClean="0">
                <a:solidFill>
                  <a:schemeClr val="bg1"/>
                </a:solidFill>
              </a:rPr>
              <a:t> Maintains minimal on-hand</a:t>
            </a:r>
            <a:endParaRPr lang="en-US" dirty="0">
              <a:solidFill>
                <a:schemeClr val="bg1"/>
              </a:solidFill>
            </a:endParaRPr>
          </a:p>
        </p:txBody>
      </p:sp>
      <p:sp>
        <p:nvSpPr>
          <p:cNvPr id="14" name="Rectangle 13"/>
          <p:cNvSpPr/>
          <p:nvPr/>
        </p:nvSpPr>
        <p:spPr>
          <a:xfrm>
            <a:off x="152400" y="152400"/>
            <a:ext cx="4222631" cy="338554"/>
          </a:xfrm>
          <a:prstGeom prst="rect">
            <a:avLst/>
          </a:prstGeom>
        </p:spPr>
        <p:txBody>
          <a:bodyPr wrap="none">
            <a:spAutoFit/>
          </a:bodyPr>
          <a:lstStyle/>
          <a:p>
            <a:r>
              <a:rPr lang="en-US" sz="1600" b="1" dirty="0" smtClean="0">
                <a:solidFill>
                  <a:schemeClr val="bg1"/>
                </a:solidFill>
              </a:rPr>
              <a:t>Customer Insights Impact Company-wide</a:t>
            </a:r>
            <a:endParaRPr lang="en-US" sz="1600" b="1" dirty="0">
              <a:solidFill>
                <a:schemeClr val="bg1"/>
              </a:solidFill>
            </a:endParaRPr>
          </a:p>
        </p:txBody>
      </p:sp>
      <p:sp>
        <p:nvSpPr>
          <p:cNvPr id="16" name="Left-Right Arrow 15"/>
          <p:cNvSpPr/>
          <p:nvPr/>
        </p:nvSpPr>
        <p:spPr>
          <a:xfrm rot="19617031">
            <a:off x="2275600" y="2441327"/>
            <a:ext cx="444625" cy="175497"/>
          </a:xfrm>
          <a:prstGeom prst="leftRightArrow">
            <a:avLst/>
          </a:prstGeom>
          <a:solidFill>
            <a:srgbClr val="FF5050"/>
          </a:solidFill>
          <a:ln>
            <a:solidFill>
              <a:srgbClr val="CC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Left-Right Arrow 16"/>
          <p:cNvSpPr/>
          <p:nvPr/>
        </p:nvSpPr>
        <p:spPr>
          <a:xfrm>
            <a:off x="4137148" y="1769202"/>
            <a:ext cx="444625" cy="175497"/>
          </a:xfrm>
          <a:prstGeom prst="leftRightArrow">
            <a:avLst/>
          </a:prstGeom>
          <a:solidFill>
            <a:srgbClr val="80008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Left-Right Arrow 17"/>
          <p:cNvSpPr/>
          <p:nvPr/>
        </p:nvSpPr>
        <p:spPr>
          <a:xfrm rot="19617031">
            <a:off x="3094933" y="1885468"/>
            <a:ext cx="444625" cy="175497"/>
          </a:xfrm>
          <a:prstGeom prst="leftRightArrow">
            <a:avLst/>
          </a:prstGeom>
          <a:solidFill>
            <a:srgbClr val="CC0099"/>
          </a:solidFill>
          <a:ln>
            <a:solidFill>
              <a:srgbClr val="800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Left-Right Arrow 18"/>
          <p:cNvSpPr/>
          <p:nvPr/>
        </p:nvSpPr>
        <p:spPr>
          <a:xfrm>
            <a:off x="5148926" y="1709751"/>
            <a:ext cx="444625" cy="175497"/>
          </a:xfrm>
          <a:prstGeom prst="leftRightArrow">
            <a:avLst/>
          </a:prstGeom>
          <a:solidFill>
            <a:srgbClr val="00206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Left-Right Arrow 20"/>
          <p:cNvSpPr/>
          <p:nvPr/>
        </p:nvSpPr>
        <p:spPr>
          <a:xfrm rot="21113066">
            <a:off x="5718296" y="4314644"/>
            <a:ext cx="444625" cy="175497"/>
          </a:xfrm>
          <a:prstGeom prst="leftRightArrow">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Left-Right Arrow 21"/>
          <p:cNvSpPr/>
          <p:nvPr/>
        </p:nvSpPr>
        <p:spPr>
          <a:xfrm rot="1081253">
            <a:off x="6237817" y="1885469"/>
            <a:ext cx="444625" cy="175497"/>
          </a:xfrm>
          <a:prstGeom prst="leftRightArrow">
            <a:avLst/>
          </a:prstGeom>
          <a:solidFill>
            <a:srgbClr val="0070C0"/>
          </a:solidFill>
          <a:l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Left-Right Arrow 22"/>
          <p:cNvSpPr/>
          <p:nvPr/>
        </p:nvSpPr>
        <p:spPr>
          <a:xfrm rot="1985793">
            <a:off x="6986532" y="2361227"/>
            <a:ext cx="444625" cy="175497"/>
          </a:xfrm>
          <a:prstGeom prst="leftRightArrow">
            <a:avLst/>
          </a:prstGeom>
          <a:solidFill>
            <a:srgbClr val="FFCC00"/>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Left-Right Arrow 23"/>
          <p:cNvSpPr/>
          <p:nvPr/>
        </p:nvSpPr>
        <p:spPr>
          <a:xfrm rot="19787698">
            <a:off x="6948162" y="3631923"/>
            <a:ext cx="444625" cy="175497"/>
          </a:xfrm>
          <a:prstGeom prst="leftRightArrow">
            <a:avLst/>
          </a:prstGeom>
          <a:solidFill>
            <a:srgbClr val="0080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Left-Right Arrow 24"/>
          <p:cNvSpPr/>
          <p:nvPr/>
        </p:nvSpPr>
        <p:spPr>
          <a:xfrm rot="394558">
            <a:off x="3689889" y="4309020"/>
            <a:ext cx="444625" cy="175497"/>
          </a:xfrm>
          <a:prstGeom prst="leftRightArrow">
            <a:avLst/>
          </a:prstGeom>
          <a:solidFill>
            <a:srgbClr val="92D050"/>
          </a:solidFill>
          <a:l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Left-Right Arrow 25"/>
          <p:cNvSpPr/>
          <p:nvPr/>
        </p:nvSpPr>
        <p:spPr>
          <a:xfrm rot="2404735">
            <a:off x="2137889" y="3623602"/>
            <a:ext cx="444625" cy="175497"/>
          </a:xfrm>
          <a:prstGeom prst="leftRightArrow">
            <a:avLst/>
          </a:prstGeom>
          <a:solidFill>
            <a:srgbClr val="FFC000"/>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Left-Right Arrow 26"/>
          <p:cNvSpPr/>
          <p:nvPr/>
        </p:nvSpPr>
        <p:spPr>
          <a:xfrm rot="5400000">
            <a:off x="1761157" y="2791511"/>
            <a:ext cx="324132" cy="188847"/>
          </a:xfrm>
          <a:prstGeom prst="leftRightArrow">
            <a:avLst/>
          </a:prstGeom>
          <a:solidFill>
            <a:srgbClr val="FF6600"/>
          </a:solidFill>
          <a:ln>
            <a:solidFill>
              <a:srgbClr val="CC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Left-Right Arrow 28"/>
          <p:cNvSpPr/>
          <p:nvPr/>
        </p:nvSpPr>
        <p:spPr>
          <a:xfrm rot="16682063">
            <a:off x="7503750" y="2907097"/>
            <a:ext cx="444625" cy="144366"/>
          </a:xfrm>
          <a:prstGeom prst="leftRightArrow">
            <a:avLst/>
          </a:prstGeom>
          <a:solidFill>
            <a:schemeClr val="accent5">
              <a:lumMod val="50000"/>
            </a:schemeClr>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205257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4CFA9CA2-8979-47AC-A447-DEC272C8884B}" type="slidenum">
              <a:rPr lang="en-US" altLang="en-US" smtClean="0"/>
              <a:pPr>
                <a:defRPr/>
              </a:pPr>
              <a:t>3</a:t>
            </a:fld>
            <a:endParaRPr lang="en-US" altLang="en-US"/>
          </a:p>
        </p:txBody>
      </p:sp>
      <p:sp>
        <p:nvSpPr>
          <p:cNvPr id="8" name="Shape 7"/>
          <p:cNvSpPr/>
          <p:nvPr/>
        </p:nvSpPr>
        <p:spPr>
          <a:xfrm rot="21043385">
            <a:off x="3737637" y="1160775"/>
            <a:ext cx="2282631" cy="2112229"/>
          </a:xfrm>
          <a:prstGeom prst="gear6">
            <a:avLst>
              <a:gd name="adj1" fmla="val 15512"/>
              <a:gd name="adj2" fmla="val 3526"/>
            </a:avLst>
          </a:prstGeom>
          <a:solidFill>
            <a:srgbClr val="00B0F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en-US" sz="900" dirty="0" smtClean="0"/>
              <a:t>Marketing determines who the customer is and what’s important to them, creates messaging</a:t>
            </a:r>
          </a:p>
          <a:p>
            <a:pPr algn="ctr"/>
            <a:r>
              <a:rPr lang="en-US" sz="900" dirty="0"/>
              <a:t> </a:t>
            </a:r>
            <a:r>
              <a:rPr lang="en-US" sz="900" dirty="0" smtClean="0"/>
              <a:t> &amp; creative to      </a:t>
            </a:r>
          </a:p>
          <a:p>
            <a:pPr algn="ctr"/>
            <a:r>
              <a:rPr lang="en-US" sz="900" dirty="0"/>
              <a:t> </a:t>
            </a:r>
            <a:r>
              <a:rPr lang="en-US" sz="900" dirty="0" smtClean="0"/>
              <a:t>   support it.</a:t>
            </a:r>
            <a:endParaRPr lang="en-US" sz="900" dirty="0"/>
          </a:p>
        </p:txBody>
      </p:sp>
      <p:sp>
        <p:nvSpPr>
          <p:cNvPr id="9" name="Shape 4"/>
          <p:cNvSpPr/>
          <p:nvPr/>
        </p:nvSpPr>
        <p:spPr>
          <a:xfrm rot="343385">
            <a:off x="4273742" y="1570876"/>
            <a:ext cx="1413543" cy="1185682"/>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US" sz="6500" kern="1200">
              <a:solidFill>
                <a:schemeClr val="bg1"/>
              </a:solidFill>
            </a:endParaRPr>
          </a:p>
        </p:txBody>
      </p:sp>
      <p:grpSp>
        <p:nvGrpSpPr>
          <p:cNvPr id="10" name="Group 9"/>
          <p:cNvGrpSpPr/>
          <p:nvPr/>
        </p:nvGrpSpPr>
        <p:grpSpPr>
          <a:xfrm>
            <a:off x="2084337" y="1905000"/>
            <a:ext cx="2218665" cy="2161750"/>
            <a:chOff x="2327063" y="265098"/>
            <a:chExt cx="2060628" cy="2060628"/>
          </a:xfrm>
          <a:solidFill>
            <a:srgbClr val="FF5050"/>
          </a:solidFill>
        </p:grpSpPr>
        <p:sp>
          <p:nvSpPr>
            <p:cNvPr id="11" name="Shape 10"/>
            <p:cNvSpPr/>
            <p:nvPr/>
          </p:nvSpPr>
          <p:spPr>
            <a:xfrm rot="20700000">
              <a:off x="2327063" y="265098"/>
              <a:ext cx="2060628" cy="2060628"/>
            </a:xfrm>
            <a:prstGeom prst="gear6">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Shape 4"/>
            <p:cNvSpPr/>
            <p:nvPr/>
          </p:nvSpPr>
          <p:spPr>
            <a:xfrm>
              <a:off x="2779019" y="717054"/>
              <a:ext cx="1156716" cy="1156716"/>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en-US" sz="900" kern="1200" dirty="0" smtClean="0"/>
                <a:t>Merchandising selects the right product at the right price and displays it in the way customers want to buy it.</a:t>
              </a:r>
              <a:endParaRPr lang="en-US" sz="900" kern="1200" dirty="0"/>
            </a:p>
          </p:txBody>
        </p:sp>
      </p:grpSp>
      <p:grpSp>
        <p:nvGrpSpPr>
          <p:cNvPr id="13" name="Group 12"/>
          <p:cNvGrpSpPr/>
          <p:nvPr/>
        </p:nvGrpSpPr>
        <p:grpSpPr>
          <a:xfrm>
            <a:off x="3003572" y="3509174"/>
            <a:ext cx="2158515" cy="2213798"/>
            <a:chOff x="2327063" y="265098"/>
            <a:chExt cx="2060628" cy="2060628"/>
          </a:xfrm>
          <a:solidFill>
            <a:srgbClr val="FFC000"/>
          </a:solidFill>
        </p:grpSpPr>
        <p:sp>
          <p:nvSpPr>
            <p:cNvPr id="14" name="Shape 13"/>
            <p:cNvSpPr/>
            <p:nvPr/>
          </p:nvSpPr>
          <p:spPr>
            <a:xfrm rot="20700000">
              <a:off x="2327063" y="265098"/>
              <a:ext cx="2060628" cy="2060628"/>
            </a:xfrm>
            <a:prstGeom prst="gear6">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Shape 4"/>
            <p:cNvSpPr/>
            <p:nvPr/>
          </p:nvSpPr>
          <p:spPr>
            <a:xfrm>
              <a:off x="2733198" y="686966"/>
              <a:ext cx="1263579" cy="1156716"/>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en-US" sz="900" kern="1200" dirty="0" smtClean="0">
                  <a:solidFill>
                    <a:schemeClr val="bg1"/>
                  </a:solidFill>
                </a:rPr>
                <a:t>Operations runs the day-to-day store and ensures the customer is treated the way they want to be.</a:t>
              </a:r>
              <a:endParaRPr lang="en-US" sz="900" kern="1200" dirty="0">
                <a:solidFill>
                  <a:schemeClr val="bg1"/>
                </a:solidFill>
              </a:endParaRPr>
            </a:p>
          </p:txBody>
        </p:sp>
      </p:grpSp>
      <p:grpSp>
        <p:nvGrpSpPr>
          <p:cNvPr id="16" name="Group 15"/>
          <p:cNvGrpSpPr/>
          <p:nvPr/>
        </p:nvGrpSpPr>
        <p:grpSpPr>
          <a:xfrm>
            <a:off x="4796734" y="2812915"/>
            <a:ext cx="2130078" cy="2060628"/>
            <a:chOff x="2281668" y="246143"/>
            <a:chExt cx="2130078" cy="2060628"/>
          </a:xfrm>
          <a:solidFill>
            <a:srgbClr val="92D050"/>
          </a:solidFill>
        </p:grpSpPr>
        <p:sp>
          <p:nvSpPr>
            <p:cNvPr id="17" name="Shape 16"/>
            <p:cNvSpPr/>
            <p:nvPr/>
          </p:nvSpPr>
          <p:spPr>
            <a:xfrm rot="20585193">
              <a:off x="2281668" y="246143"/>
              <a:ext cx="2130078" cy="2060628"/>
            </a:xfrm>
            <a:prstGeom prst="gear6">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en-US" sz="900" dirty="0" smtClean="0"/>
                <a:t>Inventory makes sure the product is available and delivered on time with the least amount of on-hand possible.</a:t>
              </a:r>
              <a:endParaRPr lang="en-US" sz="900" dirty="0"/>
            </a:p>
          </p:txBody>
        </p:sp>
        <p:sp>
          <p:nvSpPr>
            <p:cNvPr id="18" name="Shape 4"/>
            <p:cNvSpPr/>
            <p:nvPr/>
          </p:nvSpPr>
          <p:spPr>
            <a:xfrm>
              <a:off x="2779019" y="717054"/>
              <a:ext cx="1156716" cy="1156716"/>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US" sz="6500" kern="1200"/>
            </a:p>
          </p:txBody>
        </p:sp>
      </p:grpSp>
      <p:sp>
        <p:nvSpPr>
          <p:cNvPr id="19" name="Shape 18"/>
          <p:cNvSpPr/>
          <p:nvPr/>
        </p:nvSpPr>
        <p:spPr>
          <a:xfrm rot="1399016">
            <a:off x="3217552" y="901587"/>
            <a:ext cx="2689364" cy="2689364"/>
          </a:xfrm>
          <a:prstGeom prst="leftCircularArrow">
            <a:avLst>
              <a:gd name="adj1" fmla="val 6452"/>
              <a:gd name="adj2" fmla="val 429999"/>
              <a:gd name="adj3" fmla="val 10489124"/>
              <a:gd name="adj4" fmla="val 14837806"/>
              <a:gd name="adj5" fmla="val 7527"/>
            </a:avLst>
          </a:prstGeom>
          <a:solidFill>
            <a:srgbClr val="00B0F0"/>
          </a:solidFill>
          <a:ln>
            <a:solidFill>
              <a:schemeClr val="tx1">
                <a:lumMod val="50000"/>
                <a:lumOff val="50000"/>
              </a:schemeClr>
            </a:solid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0" name="Shape 19"/>
          <p:cNvSpPr/>
          <p:nvPr/>
        </p:nvSpPr>
        <p:spPr>
          <a:xfrm rot="18472095">
            <a:off x="2026163" y="2283004"/>
            <a:ext cx="2689364" cy="2689364"/>
          </a:xfrm>
          <a:prstGeom prst="leftCircularArrow">
            <a:avLst>
              <a:gd name="adj1" fmla="val 6452"/>
              <a:gd name="adj2" fmla="val 429999"/>
              <a:gd name="adj3" fmla="val 10489124"/>
              <a:gd name="adj4" fmla="val 14837806"/>
              <a:gd name="adj5" fmla="val 7527"/>
            </a:avLst>
          </a:prstGeom>
          <a:solidFill>
            <a:srgbClr val="FF5050"/>
          </a:solidFill>
          <a:ln>
            <a:solidFill>
              <a:schemeClr val="tx1">
                <a:lumMod val="50000"/>
                <a:lumOff val="50000"/>
              </a:schemeClr>
            </a:solid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1" name="Shape 20"/>
          <p:cNvSpPr/>
          <p:nvPr/>
        </p:nvSpPr>
        <p:spPr>
          <a:xfrm rot="12887816">
            <a:off x="3582410" y="3077013"/>
            <a:ext cx="2689364" cy="2689364"/>
          </a:xfrm>
          <a:prstGeom prst="leftCircularArrow">
            <a:avLst>
              <a:gd name="adj1" fmla="val 6452"/>
              <a:gd name="adj2" fmla="val 429999"/>
              <a:gd name="adj3" fmla="val 10489124"/>
              <a:gd name="adj4" fmla="val 14837806"/>
              <a:gd name="adj5" fmla="val 7527"/>
            </a:avLst>
          </a:prstGeom>
          <a:solidFill>
            <a:srgbClr val="FFC000"/>
          </a:solidFill>
          <a:ln>
            <a:solidFill>
              <a:schemeClr val="tx1">
                <a:lumMod val="50000"/>
                <a:lumOff val="50000"/>
              </a:schemeClr>
            </a:solid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2" name="Shape 21"/>
          <p:cNvSpPr/>
          <p:nvPr/>
        </p:nvSpPr>
        <p:spPr>
          <a:xfrm rot="7632659">
            <a:off x="4282880" y="1466712"/>
            <a:ext cx="2689364" cy="2689364"/>
          </a:xfrm>
          <a:prstGeom prst="leftCircularArrow">
            <a:avLst>
              <a:gd name="adj1" fmla="val 6452"/>
              <a:gd name="adj2" fmla="val 429999"/>
              <a:gd name="adj3" fmla="val 10489124"/>
              <a:gd name="adj4" fmla="val 14837806"/>
              <a:gd name="adj5" fmla="val 7527"/>
            </a:avLst>
          </a:prstGeom>
          <a:solidFill>
            <a:srgbClr val="92D050"/>
          </a:solidFill>
          <a:ln>
            <a:solidFill>
              <a:schemeClr val="tx1">
                <a:lumMod val="50000"/>
                <a:lumOff val="50000"/>
              </a:schemeClr>
            </a:solid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pic>
        <p:nvPicPr>
          <p:cNvPr id="24" name="Picture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748816">
            <a:off x="3197971" y="1453406"/>
            <a:ext cx="657084" cy="777420"/>
          </a:xfrm>
          <a:prstGeom prst="rect">
            <a:avLst/>
          </a:prstGeom>
        </p:spPr>
      </p:pic>
      <p:sp>
        <p:nvSpPr>
          <p:cNvPr id="25" name="TextBox 24"/>
          <p:cNvSpPr txBox="1"/>
          <p:nvPr/>
        </p:nvSpPr>
        <p:spPr>
          <a:xfrm>
            <a:off x="325617" y="831976"/>
            <a:ext cx="2726795" cy="1338828"/>
          </a:xfrm>
          <a:prstGeom prst="rect">
            <a:avLst/>
          </a:prstGeom>
          <a:noFill/>
        </p:spPr>
        <p:txBody>
          <a:bodyPr wrap="square" rtlCol="0">
            <a:spAutoFit/>
          </a:bodyPr>
          <a:lstStyle/>
          <a:p>
            <a:r>
              <a:rPr lang="en-US" sz="900" b="1" dirty="0" smtClean="0"/>
              <a:t>If Marketing Department does not deliver:</a:t>
            </a:r>
          </a:p>
          <a:p>
            <a:pPr marL="171450" indent="-171450">
              <a:buFont typeface="Arial" panose="020B0604020202020204" pitchFamily="34" charset="0"/>
              <a:buChar char="•"/>
            </a:pPr>
            <a:r>
              <a:rPr lang="en-US" sz="900" dirty="0"/>
              <a:t>F</a:t>
            </a:r>
            <a:r>
              <a:rPr lang="en-US" sz="900" dirty="0" smtClean="0"/>
              <a:t>ewer customers will walk through the door</a:t>
            </a:r>
          </a:p>
          <a:p>
            <a:pPr marL="171450" indent="-171450">
              <a:buFont typeface="Arial" panose="020B0604020202020204" pitchFamily="34" charset="0"/>
              <a:buChar char="•"/>
            </a:pPr>
            <a:r>
              <a:rPr lang="en-US" sz="900" dirty="0" smtClean="0"/>
              <a:t>Merchandising may not buy the right product</a:t>
            </a:r>
          </a:p>
          <a:p>
            <a:pPr marL="171450" indent="-171450">
              <a:buFont typeface="Arial" panose="020B0604020202020204" pitchFamily="34" charset="0"/>
              <a:buChar char="•"/>
            </a:pPr>
            <a:r>
              <a:rPr lang="en-US" sz="900" dirty="0" smtClean="0"/>
              <a:t>Operations may not give the customer the experience they want, which means the customer may not come back, and this may lead to..</a:t>
            </a:r>
          </a:p>
          <a:p>
            <a:pPr marL="171450" indent="-171450">
              <a:buFont typeface="Arial" panose="020B0604020202020204" pitchFamily="34" charset="0"/>
              <a:buChar char="•"/>
            </a:pPr>
            <a:r>
              <a:rPr lang="en-US" sz="900" dirty="0" smtClean="0"/>
              <a:t>Extra Inventory that has to be clearance at a reduced cost.</a:t>
            </a:r>
            <a:endParaRPr lang="en-US" sz="900" dirty="0"/>
          </a:p>
        </p:txBody>
      </p:sp>
      <p:pic>
        <p:nvPicPr>
          <p:cNvPr id="26" name="Picture 25"/>
          <p:cNvPicPr>
            <a:picLocks noChangeAspect="1"/>
          </p:cNvPicPr>
          <p:nvPr/>
        </p:nvPicPr>
        <p:blipFill>
          <a:blip r:embed="rId3"/>
          <a:stretch>
            <a:fillRect/>
          </a:stretch>
        </p:blipFill>
        <p:spPr>
          <a:xfrm rot="20405468">
            <a:off x="2411635" y="4195623"/>
            <a:ext cx="847417" cy="737680"/>
          </a:xfrm>
          <a:prstGeom prst="rect">
            <a:avLst/>
          </a:prstGeom>
        </p:spPr>
      </p:pic>
      <p:sp>
        <p:nvSpPr>
          <p:cNvPr id="27" name="TextBox 26"/>
          <p:cNvSpPr txBox="1"/>
          <p:nvPr/>
        </p:nvSpPr>
        <p:spPr>
          <a:xfrm>
            <a:off x="228600" y="4800600"/>
            <a:ext cx="2726795" cy="1200329"/>
          </a:xfrm>
          <a:prstGeom prst="rect">
            <a:avLst/>
          </a:prstGeom>
          <a:noFill/>
        </p:spPr>
        <p:txBody>
          <a:bodyPr wrap="square" rtlCol="0">
            <a:spAutoFit/>
          </a:bodyPr>
          <a:lstStyle/>
          <a:p>
            <a:r>
              <a:rPr lang="en-US" sz="900" b="1" dirty="0" smtClean="0"/>
              <a:t>If Merchandising Department does not deliver:</a:t>
            </a:r>
          </a:p>
          <a:p>
            <a:pPr marL="171450" indent="-171450">
              <a:buFont typeface="Arial" panose="020B0604020202020204" pitchFamily="34" charset="0"/>
              <a:buChar char="•"/>
            </a:pPr>
            <a:r>
              <a:rPr lang="en-US" sz="900" dirty="0"/>
              <a:t>C</a:t>
            </a:r>
            <a:r>
              <a:rPr lang="en-US" sz="900" dirty="0" smtClean="0"/>
              <a:t>ustomers will walk through the door, but not buy what they wanted because it was not the right product, too expensive or they couldn’t find it..</a:t>
            </a:r>
          </a:p>
          <a:p>
            <a:pPr marL="171450" indent="-171450">
              <a:buFont typeface="Arial" panose="020B0604020202020204" pitchFamily="34" charset="0"/>
              <a:buChar char="•"/>
            </a:pPr>
            <a:r>
              <a:rPr lang="en-US" sz="900" dirty="0" smtClean="0"/>
              <a:t>Which means Operations will have to deal with unhappy customers and reduced sales</a:t>
            </a:r>
          </a:p>
          <a:p>
            <a:pPr marL="171450" indent="-171450">
              <a:buFont typeface="Arial" panose="020B0604020202020204" pitchFamily="34" charset="0"/>
              <a:buChar char="•"/>
            </a:pPr>
            <a:r>
              <a:rPr lang="en-US" sz="900" dirty="0" smtClean="0"/>
              <a:t>Inventory will have increased carrying costs</a:t>
            </a:r>
            <a:endParaRPr lang="en-US" sz="900" dirty="0"/>
          </a:p>
        </p:txBody>
      </p:sp>
      <p:sp>
        <p:nvSpPr>
          <p:cNvPr id="28" name="TextBox 27"/>
          <p:cNvSpPr txBox="1"/>
          <p:nvPr/>
        </p:nvSpPr>
        <p:spPr>
          <a:xfrm>
            <a:off x="6193894" y="4808079"/>
            <a:ext cx="2726795" cy="1200329"/>
          </a:xfrm>
          <a:prstGeom prst="rect">
            <a:avLst/>
          </a:prstGeom>
          <a:noFill/>
        </p:spPr>
        <p:txBody>
          <a:bodyPr wrap="square" rtlCol="0">
            <a:spAutoFit/>
          </a:bodyPr>
          <a:lstStyle/>
          <a:p>
            <a:r>
              <a:rPr lang="en-US" sz="900" b="1" dirty="0" smtClean="0"/>
              <a:t>If Operations Department does not deliver:</a:t>
            </a:r>
          </a:p>
          <a:p>
            <a:pPr marL="171450" indent="-171450">
              <a:buFont typeface="Arial" panose="020B0604020202020204" pitchFamily="34" charset="0"/>
              <a:buChar char="•"/>
            </a:pPr>
            <a:r>
              <a:rPr lang="en-US" sz="900" dirty="0"/>
              <a:t>C</a:t>
            </a:r>
            <a:r>
              <a:rPr lang="en-US" sz="900" dirty="0" smtClean="0"/>
              <a:t>ustomers will walk through the door, but still not buy what they wanted even if they found the right product because the price may be missing, or the checkout line is too long, or they did not find the sales associate helpful</a:t>
            </a:r>
          </a:p>
          <a:p>
            <a:pPr marL="171450" indent="-171450">
              <a:buFont typeface="Arial" panose="020B0604020202020204" pitchFamily="34" charset="0"/>
              <a:buChar char="•"/>
            </a:pPr>
            <a:r>
              <a:rPr lang="en-US" sz="900" dirty="0" smtClean="0"/>
              <a:t>This also leads to increased inventory levels and increased carrying costs</a:t>
            </a:r>
            <a:endParaRPr lang="en-US" sz="900" dirty="0"/>
          </a:p>
        </p:txBody>
      </p:sp>
      <p:sp>
        <p:nvSpPr>
          <p:cNvPr id="29" name="TextBox 28"/>
          <p:cNvSpPr txBox="1"/>
          <p:nvPr/>
        </p:nvSpPr>
        <p:spPr>
          <a:xfrm>
            <a:off x="6528028" y="1275787"/>
            <a:ext cx="2615972" cy="784830"/>
          </a:xfrm>
          <a:prstGeom prst="rect">
            <a:avLst/>
          </a:prstGeom>
          <a:noFill/>
        </p:spPr>
        <p:txBody>
          <a:bodyPr wrap="square" rtlCol="0">
            <a:spAutoFit/>
          </a:bodyPr>
          <a:lstStyle/>
          <a:p>
            <a:r>
              <a:rPr lang="en-US" sz="900" b="1" dirty="0" smtClean="0"/>
              <a:t>If Inventory Department does not deliver:</a:t>
            </a:r>
          </a:p>
          <a:p>
            <a:pPr marL="171450" indent="-171450">
              <a:buFont typeface="Arial" panose="020B0604020202020204" pitchFamily="34" charset="0"/>
              <a:buChar char="•"/>
            </a:pPr>
            <a:r>
              <a:rPr lang="en-US" sz="900" dirty="0" smtClean="0"/>
              <a:t>Increased inventory means increased carrying costs, which leads to budget reductions in other areas, like communicating to the customer</a:t>
            </a:r>
            <a:endParaRPr lang="en-US" sz="900" dirty="0"/>
          </a:p>
        </p:txBody>
      </p:sp>
      <p:pic>
        <p:nvPicPr>
          <p:cNvPr id="30" name="Picture 2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3887432">
            <a:off x="5877572" y="1510651"/>
            <a:ext cx="657084" cy="777420"/>
          </a:xfrm>
          <a:prstGeom prst="rect">
            <a:avLst/>
          </a:prstGeom>
        </p:spPr>
      </p:pic>
      <p:pic>
        <p:nvPicPr>
          <p:cNvPr id="31" name="Picture 3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7170761">
            <a:off x="5579942" y="4620096"/>
            <a:ext cx="657084" cy="777420"/>
          </a:xfrm>
          <a:prstGeom prst="rect">
            <a:avLst/>
          </a:prstGeom>
        </p:spPr>
      </p:pic>
      <p:sp>
        <p:nvSpPr>
          <p:cNvPr id="32" name="Rectangle 31"/>
          <p:cNvSpPr/>
          <p:nvPr/>
        </p:nvSpPr>
        <p:spPr>
          <a:xfrm>
            <a:off x="152400" y="152400"/>
            <a:ext cx="5382243" cy="338554"/>
          </a:xfrm>
          <a:prstGeom prst="rect">
            <a:avLst/>
          </a:prstGeom>
        </p:spPr>
        <p:txBody>
          <a:bodyPr wrap="none">
            <a:spAutoFit/>
          </a:bodyPr>
          <a:lstStyle/>
          <a:p>
            <a:r>
              <a:rPr lang="en-US" sz="1600" b="1" dirty="0" smtClean="0">
                <a:solidFill>
                  <a:schemeClr val="bg1"/>
                </a:solidFill>
              </a:rPr>
              <a:t>The Importance of All Departments Working Together</a:t>
            </a:r>
            <a:endParaRPr lang="en-US" sz="1600" b="1" dirty="0">
              <a:solidFill>
                <a:schemeClr val="bg1"/>
              </a:solidFill>
            </a:endParaRPr>
          </a:p>
        </p:txBody>
      </p:sp>
    </p:spTree>
    <p:extLst>
      <p:ext uri="{BB962C8B-B14F-4D97-AF65-F5344CB8AC3E}">
        <p14:creationId xmlns:p14="http://schemas.microsoft.com/office/powerpoint/2010/main" val="38280687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673354" y="6318057"/>
            <a:ext cx="242046" cy="307975"/>
          </a:xfrm>
        </p:spPr>
        <p:txBody>
          <a:bodyPr/>
          <a:lstStyle/>
          <a:p>
            <a:pPr>
              <a:defRPr/>
            </a:pPr>
            <a:fld id="{4CFA9CA2-8979-47AC-A447-DEC272C8884B}" type="slidenum">
              <a:rPr lang="en-US" altLang="en-US" smtClean="0"/>
              <a:pPr>
                <a:defRPr/>
              </a:pPr>
              <a:t>4</a:t>
            </a:fld>
            <a:endParaRPr lang="en-US" altLang="en-US" dirty="0"/>
          </a:p>
        </p:txBody>
      </p:sp>
      <p:sp>
        <p:nvSpPr>
          <p:cNvPr id="6" name="Rectangle 5"/>
          <p:cNvSpPr/>
          <p:nvPr/>
        </p:nvSpPr>
        <p:spPr>
          <a:xfrm>
            <a:off x="152400" y="152400"/>
            <a:ext cx="4086375" cy="338554"/>
          </a:xfrm>
          <a:prstGeom prst="rect">
            <a:avLst/>
          </a:prstGeom>
        </p:spPr>
        <p:txBody>
          <a:bodyPr wrap="none">
            <a:spAutoFit/>
          </a:bodyPr>
          <a:lstStyle/>
          <a:p>
            <a:r>
              <a:rPr lang="en-US" sz="1600" b="1" dirty="0" smtClean="0">
                <a:solidFill>
                  <a:schemeClr val="bg1"/>
                </a:solidFill>
              </a:rPr>
              <a:t>Customer Insights and the Organization</a:t>
            </a:r>
            <a:endParaRPr lang="en-US" sz="1600" b="1" dirty="0">
              <a:solidFill>
                <a:schemeClr val="bg1"/>
              </a:solidFill>
            </a:endParaRPr>
          </a:p>
        </p:txBody>
      </p:sp>
      <p:sp>
        <p:nvSpPr>
          <p:cNvPr id="21" name="Rectangle 20"/>
          <p:cNvSpPr/>
          <p:nvPr/>
        </p:nvSpPr>
        <p:spPr>
          <a:xfrm>
            <a:off x="1981200" y="2133600"/>
            <a:ext cx="5544680" cy="646331"/>
          </a:xfrm>
          <a:prstGeom prst="rect">
            <a:avLst/>
          </a:prstGeom>
        </p:spPr>
        <p:txBody>
          <a:bodyPr wrap="square">
            <a:spAutoFit/>
          </a:bodyPr>
          <a:lstStyle/>
          <a:p>
            <a:pPr algn="ctr"/>
            <a:r>
              <a:rPr lang="en-US" cap="all" dirty="0" smtClean="0">
                <a:solidFill>
                  <a:srgbClr val="000000"/>
                </a:solidFill>
                <a:latin typeface="Lato"/>
              </a:rPr>
              <a:t>OUR PURPOSE: </a:t>
            </a:r>
          </a:p>
          <a:p>
            <a:pPr algn="ctr"/>
            <a:endParaRPr lang="en-US" cap="all" dirty="0" smtClean="0">
              <a:solidFill>
                <a:srgbClr val="000000"/>
              </a:solidFill>
              <a:latin typeface="Lato"/>
            </a:endParaRPr>
          </a:p>
          <a:p>
            <a:pPr algn="ctr"/>
            <a:r>
              <a:rPr lang="en-US" cap="all" dirty="0">
                <a:solidFill>
                  <a:srgbClr val="000000"/>
                </a:solidFill>
                <a:latin typeface="Crimson Text"/>
              </a:rPr>
              <a:t>“TO ENRICH PEOPLE'S LIVES AND MAKE THE WORLD A BETTER </a:t>
            </a:r>
            <a:r>
              <a:rPr lang="en-US" cap="all" dirty="0" smtClean="0">
                <a:solidFill>
                  <a:srgbClr val="000000"/>
                </a:solidFill>
                <a:latin typeface="Crimson Text"/>
              </a:rPr>
              <a:t>PLACE.”</a:t>
            </a:r>
            <a:endParaRPr lang="en-US" cap="all" dirty="0">
              <a:solidFill>
                <a:srgbClr val="000000"/>
              </a:solidFill>
              <a:latin typeface="Crimson Text"/>
            </a:endParaRPr>
          </a:p>
        </p:txBody>
      </p:sp>
      <p:pic>
        <p:nvPicPr>
          <p:cNvPr id="23" name="Pictur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8400" y="2895600"/>
            <a:ext cx="4760243" cy="2677637"/>
          </a:xfrm>
          <a:prstGeom prst="rect">
            <a:avLst/>
          </a:prstGeom>
        </p:spPr>
      </p:pic>
      <p:sp>
        <p:nvSpPr>
          <p:cNvPr id="25" name="TextBox 24"/>
          <p:cNvSpPr txBox="1"/>
          <p:nvPr/>
        </p:nvSpPr>
        <p:spPr>
          <a:xfrm>
            <a:off x="0" y="746140"/>
            <a:ext cx="9143999" cy="1154162"/>
          </a:xfrm>
          <a:prstGeom prst="rect">
            <a:avLst/>
          </a:prstGeom>
          <a:noFill/>
        </p:spPr>
        <p:txBody>
          <a:bodyPr wrap="square" rtlCol="0">
            <a:spAutoFit/>
          </a:bodyPr>
          <a:lstStyle/>
          <a:p>
            <a:pPr algn="ctr"/>
            <a:r>
              <a:rPr lang="en-US" sz="1300" dirty="0" smtClean="0"/>
              <a:t>Everyone “owns” a piece of the customer, from the entry-level employee to the CEO. </a:t>
            </a:r>
          </a:p>
          <a:p>
            <a:pPr algn="ctr"/>
            <a:endParaRPr lang="en-US" sz="1400" dirty="0" smtClean="0"/>
          </a:p>
          <a:p>
            <a:pPr algn="ctr"/>
            <a:r>
              <a:rPr lang="en-US" sz="1300" dirty="0" smtClean="0"/>
              <a:t>Everyone must understand The Vision, the customer and how their own personal actions ultimately impact the customer. </a:t>
            </a:r>
          </a:p>
          <a:p>
            <a:pPr algn="ctr"/>
            <a:endParaRPr lang="en-US" sz="1400" dirty="0" smtClean="0"/>
          </a:p>
          <a:p>
            <a:pPr algn="ctr"/>
            <a:r>
              <a:rPr lang="en-US" sz="1300" dirty="0" smtClean="0"/>
              <a:t>When </a:t>
            </a:r>
            <a:r>
              <a:rPr lang="en-US" sz="1300" dirty="0"/>
              <a:t>everyone works </a:t>
            </a:r>
            <a:r>
              <a:rPr lang="en-US" sz="1300" dirty="0" smtClean="0"/>
              <a:t>together - </a:t>
            </a:r>
            <a:r>
              <a:rPr lang="en-US" sz="1300" i="1" dirty="0" smtClean="0"/>
              <a:t>and </a:t>
            </a:r>
            <a:r>
              <a:rPr lang="en-US" sz="1300" i="1" dirty="0"/>
              <a:t>puts the customer at the center of what they </a:t>
            </a:r>
            <a:r>
              <a:rPr lang="en-US" sz="1300" i="1" dirty="0" smtClean="0"/>
              <a:t>do</a:t>
            </a:r>
            <a:r>
              <a:rPr lang="en-US" sz="1300" dirty="0" smtClean="0"/>
              <a:t> - the world is a better place!</a:t>
            </a:r>
            <a:endParaRPr lang="en-US" sz="1300" dirty="0"/>
          </a:p>
        </p:txBody>
      </p:sp>
    </p:spTree>
    <p:extLst>
      <p:ext uri="{BB962C8B-B14F-4D97-AF65-F5344CB8AC3E}">
        <p14:creationId xmlns:p14="http://schemas.microsoft.com/office/powerpoint/2010/main" val="382411543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145548</TotalTime>
  <Words>463</Words>
  <Application>Microsoft Office PowerPoint</Application>
  <PresentationFormat>On-screen Show (4:3)</PresentationFormat>
  <Paragraphs>49</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Crimson Text</vt:lpstr>
      <vt:lpstr>Lato</vt:lpstr>
      <vt:lpstr>Wingdings</vt:lpstr>
      <vt:lpstr>Default Design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Kathleen Leischen</dc:creator>
  <cp:lastModifiedBy>Kathleen Leischen</cp:lastModifiedBy>
  <cp:revision>953</cp:revision>
  <cp:lastPrinted>2016-09-05T20:12:47Z</cp:lastPrinted>
  <dcterms:created xsi:type="dcterms:W3CDTF">2016-09-15T20:07:43Z</dcterms:created>
  <dcterms:modified xsi:type="dcterms:W3CDTF">2016-09-19T18:06:55Z</dcterms:modified>
</cp:coreProperties>
</file>