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77" r:id="rId2"/>
    <p:sldId id="381" r:id="rId3"/>
    <p:sldId id="380" r:id="rId4"/>
    <p:sldId id="383" r:id="rId5"/>
    <p:sldId id="385" r:id="rId6"/>
    <p:sldId id="384" r:id="rId7"/>
    <p:sldId id="382" r:id="rId8"/>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8000"/>
    <a:srgbClr val="CC0099"/>
    <a:srgbClr val="FF6600"/>
    <a:srgbClr val="FF9966"/>
    <a:srgbClr val="FFCC00"/>
    <a:srgbClr val="800080"/>
    <a:srgbClr val="0000FF"/>
    <a:srgbClr val="FFCC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p:cViewPr varScale="1">
        <p:scale>
          <a:sx n="93" d="100"/>
          <a:sy n="93" d="100"/>
        </p:scale>
        <p:origin x="1027" y="96"/>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75" tIns="46587" rIns="93175" bIns="46587" numCol="1" anchor="t" anchorCtr="0" compatLnSpc="1">
            <a:prstTxWarp prst="textNoShape">
              <a:avLst/>
            </a:prstTxWarp>
          </a:bodyPr>
          <a:lstStyle>
            <a:lvl1pPr defTabSz="931841" eaLnBrk="1" hangingPunct="1">
              <a:defRPr>
                <a:latin typeface="Arial" panose="020B0604020202020204" pitchFamily="34" charset="0"/>
                <a:ea typeface="+mn-ea"/>
                <a:cs typeface="Arial" panose="020B0604020202020204" pitchFamily="34" charset="0"/>
              </a:defRPr>
            </a:lvl1pPr>
          </a:lstStyle>
          <a:p>
            <a:pPr>
              <a:defRPr/>
            </a:pPr>
            <a:endParaRPr lang="en-US" altLang="en-US"/>
          </a:p>
        </p:txBody>
      </p:sp>
      <p:sp>
        <p:nvSpPr>
          <p:cNvPr id="3075" name="Rectangle 3"/>
          <p:cNvSpPr>
            <a:spLocks noGrp="1" noChangeArrowheads="1"/>
          </p:cNvSpPr>
          <p:nvPr>
            <p:ph type="dt" idx="1"/>
          </p:nvPr>
        </p:nvSpPr>
        <p:spPr bwMode="auto">
          <a:xfrm>
            <a:off x="3970338" y="0"/>
            <a:ext cx="3038475" cy="465138"/>
          </a:xfrm>
          <a:prstGeom prst="rect">
            <a:avLst/>
          </a:prstGeom>
          <a:noFill/>
          <a:ln>
            <a:noFill/>
          </a:ln>
          <a:effectLst/>
          <a:extLst/>
        </p:spPr>
        <p:txBody>
          <a:bodyPr vert="horz" wrap="square" lIns="93175" tIns="46587" rIns="93175" bIns="46587" numCol="1" anchor="t" anchorCtr="0" compatLnSpc="1">
            <a:prstTxWarp prst="textNoShape">
              <a:avLst/>
            </a:prstTxWarp>
          </a:bodyPr>
          <a:lstStyle>
            <a:lvl1pPr algn="r" defTabSz="931841" eaLnBrk="1" hangingPunct="1">
              <a:defRPr>
                <a:latin typeface="Arial" panose="020B0604020202020204" pitchFamily="34" charset="0"/>
                <a:ea typeface="+mn-ea"/>
                <a:cs typeface="Arial" panose="020B0604020202020204" pitchFamily="34"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a:noFill/>
          </a:ln>
          <a:effectLst/>
          <a:extLst/>
        </p:spPr>
        <p:txBody>
          <a:bodyPr vert="horz" wrap="square" lIns="93175" tIns="46587" rIns="93175" bIns="46587"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a:noFill/>
          </a:ln>
          <a:effectLst/>
          <a:extLst/>
        </p:spPr>
        <p:txBody>
          <a:bodyPr vert="horz" wrap="square" lIns="93175" tIns="46587" rIns="93175" bIns="46587" numCol="1" anchor="b" anchorCtr="0" compatLnSpc="1">
            <a:prstTxWarp prst="textNoShape">
              <a:avLst/>
            </a:prstTxWarp>
          </a:bodyPr>
          <a:lstStyle>
            <a:lvl1pPr defTabSz="931841" eaLnBrk="1" hangingPunct="1">
              <a:defRPr>
                <a:latin typeface="Arial" panose="020B0604020202020204" pitchFamily="34" charset="0"/>
                <a:ea typeface="+mn-ea"/>
                <a:cs typeface="Arial" panose="020B0604020202020204" pitchFamily="34" charset="0"/>
              </a:defRPr>
            </a:lvl1pPr>
          </a:lstStyle>
          <a:p>
            <a:pPr>
              <a:defRPr/>
            </a:pPr>
            <a:endParaRPr lang="en-US" altLang="en-US"/>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a:noFill/>
          </a:ln>
          <a:effectLst/>
          <a:extLst/>
        </p:spPr>
        <p:txBody>
          <a:bodyPr vert="horz" wrap="square" lIns="93175" tIns="46587" rIns="93175" bIns="46587" numCol="1" anchor="b" anchorCtr="0" compatLnSpc="1">
            <a:prstTxWarp prst="textNoShape">
              <a:avLst/>
            </a:prstTxWarp>
          </a:bodyPr>
          <a:lstStyle>
            <a:lvl1pPr algn="r" defTabSz="930264" eaLnBrk="1" hangingPunct="1">
              <a:defRPr/>
            </a:lvl1pPr>
          </a:lstStyle>
          <a:p>
            <a:pPr>
              <a:defRPr/>
            </a:pPr>
            <a:fld id="{65731DCE-542C-41C2-90EA-7FDA2C9FFF0D}" type="slidenum">
              <a:rPr lang="en-US" altLang="en-US"/>
              <a:pPr>
                <a:defRPr/>
              </a:pPr>
              <a:t>‹#›</a:t>
            </a:fld>
            <a:endParaRPr lang="en-US" altLang="en-US"/>
          </a:p>
        </p:txBody>
      </p:sp>
    </p:spTree>
    <p:extLst>
      <p:ext uri="{BB962C8B-B14F-4D97-AF65-F5344CB8AC3E}">
        <p14:creationId xmlns:p14="http://schemas.microsoft.com/office/powerpoint/2010/main" val="1211877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Arial" pitchFamily="-1" charset="0"/>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Arial" pitchFamily="-1" charset="0"/>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Arial" pitchFamily="-1" charset="0"/>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Arial" pitchFamily="-1" charset="0"/>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Arial" pitchFamily="-1" charset="0"/>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1200">
                <a:solidFill>
                  <a:schemeClr val="tx1"/>
                </a:solidFill>
                <a:latin typeface="Arial" panose="020B0604020202020204" pitchFamily="34" charset="0"/>
                <a:cs typeface="Arial" panose="020B0604020202020204" pitchFamily="34" charset="0"/>
              </a:defRPr>
            </a:lvl1pPr>
            <a:lvl2pPr marL="37930138" indent="-37472938" defTabSz="928688">
              <a:defRPr sz="1200">
                <a:solidFill>
                  <a:schemeClr val="tx1"/>
                </a:solidFill>
                <a:latin typeface="Arial" panose="020B0604020202020204" pitchFamily="34" charset="0"/>
                <a:cs typeface="Arial" panose="020B0604020202020204" pitchFamily="34" charset="0"/>
              </a:defRPr>
            </a:lvl2pPr>
            <a:lvl3pPr marL="1141413" indent="-227013" defTabSz="928688">
              <a:defRPr sz="1200">
                <a:solidFill>
                  <a:schemeClr val="tx1"/>
                </a:solidFill>
                <a:latin typeface="Arial" panose="020B0604020202020204" pitchFamily="34" charset="0"/>
                <a:cs typeface="Arial" panose="020B0604020202020204" pitchFamily="34" charset="0"/>
              </a:defRPr>
            </a:lvl3pPr>
            <a:lvl4pPr marL="1598613" indent="-227013" defTabSz="928688">
              <a:defRPr sz="1200">
                <a:solidFill>
                  <a:schemeClr val="tx1"/>
                </a:solidFill>
                <a:latin typeface="Arial" panose="020B0604020202020204" pitchFamily="34" charset="0"/>
                <a:cs typeface="Arial" panose="020B0604020202020204" pitchFamily="34" charset="0"/>
              </a:defRPr>
            </a:lvl4pPr>
            <a:lvl5pPr marL="2055813" indent="-227013" defTabSz="928688">
              <a:defRPr sz="1200">
                <a:solidFill>
                  <a:schemeClr val="tx1"/>
                </a:solidFill>
                <a:latin typeface="Arial" panose="020B0604020202020204" pitchFamily="34" charset="0"/>
                <a:cs typeface="Arial" panose="020B0604020202020204" pitchFamily="34" charset="0"/>
              </a:defRPr>
            </a:lvl5pPr>
            <a:lvl6pPr marL="2513013" indent="-227013" defTabSz="92868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2868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2868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2868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fld id="{52F33FDD-E1EC-4437-ACA5-C1A77B3753E9}" type="slidenum">
              <a:rPr lang="en-US" altLang="en-US" smtClean="0">
                <a:solidFill>
                  <a:srgbClr val="000000"/>
                </a:solidFill>
              </a:rPr>
              <a:pPr/>
              <a:t>1</a:t>
            </a:fld>
            <a:endParaRPr lang="en-US" altLang="en-US" smtClean="0">
              <a:solidFill>
                <a:srgbClr val="000000"/>
              </a:solidFill>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97580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03AFFE6-45FB-48D0-80C6-B5115D4CD93F}" type="slidenum">
              <a:rPr lang="en-US" altLang="en-US"/>
              <a:pPr>
                <a:defRPr/>
              </a:pPr>
              <a:t>‹#›</a:t>
            </a:fld>
            <a:endParaRPr lang="en-US" altLang="en-US"/>
          </a:p>
        </p:txBody>
      </p:sp>
    </p:spTree>
    <p:extLst>
      <p:ext uri="{BB962C8B-B14F-4D97-AF65-F5344CB8AC3E}">
        <p14:creationId xmlns:p14="http://schemas.microsoft.com/office/powerpoint/2010/main" val="18421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DD7D4A6-24C5-4E3E-8C04-AB1FB0AC5A4C}" type="slidenum">
              <a:rPr lang="en-US" altLang="en-US"/>
              <a:pPr>
                <a:defRPr/>
              </a:pPr>
              <a:t>‹#›</a:t>
            </a:fld>
            <a:endParaRPr lang="en-US" altLang="en-US"/>
          </a:p>
        </p:txBody>
      </p:sp>
    </p:spTree>
    <p:extLst>
      <p:ext uri="{BB962C8B-B14F-4D97-AF65-F5344CB8AC3E}">
        <p14:creationId xmlns:p14="http://schemas.microsoft.com/office/powerpoint/2010/main" val="361378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202C4B0-95CB-4A34-82C7-4B8E0A7C7739}" type="slidenum">
              <a:rPr lang="en-US" altLang="en-US"/>
              <a:pPr>
                <a:defRPr/>
              </a:pPr>
              <a:t>‹#›</a:t>
            </a:fld>
            <a:endParaRPr lang="en-US" altLang="en-US"/>
          </a:p>
        </p:txBody>
      </p:sp>
    </p:spTree>
    <p:extLst>
      <p:ext uri="{BB962C8B-B14F-4D97-AF65-F5344CB8AC3E}">
        <p14:creationId xmlns:p14="http://schemas.microsoft.com/office/powerpoint/2010/main" val="1705186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CFA9CA2-8979-47AC-A447-DEC272C8884B}" type="slidenum">
              <a:rPr lang="en-US" altLang="en-US"/>
              <a:pPr>
                <a:defRPr/>
              </a:pPr>
              <a:t>‹#›</a:t>
            </a:fld>
            <a:endParaRPr lang="en-US" altLang="en-US"/>
          </a:p>
        </p:txBody>
      </p:sp>
    </p:spTree>
    <p:extLst>
      <p:ext uri="{BB962C8B-B14F-4D97-AF65-F5344CB8AC3E}">
        <p14:creationId xmlns:p14="http://schemas.microsoft.com/office/powerpoint/2010/main" val="2792916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7D1A246-2E05-460F-AC98-F5028A4EC78F}" type="slidenum">
              <a:rPr lang="en-US" altLang="en-US"/>
              <a:pPr>
                <a:defRPr/>
              </a:pPr>
              <a:t>‹#›</a:t>
            </a:fld>
            <a:endParaRPr lang="en-US" altLang="en-US"/>
          </a:p>
        </p:txBody>
      </p:sp>
    </p:spTree>
    <p:extLst>
      <p:ext uri="{BB962C8B-B14F-4D97-AF65-F5344CB8AC3E}">
        <p14:creationId xmlns:p14="http://schemas.microsoft.com/office/powerpoint/2010/main" val="1479419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72D3A5D-D72E-4493-A573-EE83AD304AA5}" type="slidenum">
              <a:rPr lang="en-US" altLang="en-US"/>
              <a:pPr>
                <a:defRPr/>
              </a:pPr>
              <a:t>‹#›</a:t>
            </a:fld>
            <a:endParaRPr lang="en-US" altLang="en-US"/>
          </a:p>
        </p:txBody>
      </p:sp>
    </p:spTree>
    <p:extLst>
      <p:ext uri="{BB962C8B-B14F-4D97-AF65-F5344CB8AC3E}">
        <p14:creationId xmlns:p14="http://schemas.microsoft.com/office/powerpoint/2010/main" val="322359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51BF5B5E-6E69-4C33-B5D7-4F7D941B7CAB}" type="slidenum">
              <a:rPr lang="en-US" altLang="en-US"/>
              <a:pPr>
                <a:defRPr/>
              </a:pPr>
              <a:t>‹#›</a:t>
            </a:fld>
            <a:endParaRPr lang="en-US" altLang="en-US"/>
          </a:p>
        </p:txBody>
      </p:sp>
    </p:spTree>
    <p:extLst>
      <p:ext uri="{BB962C8B-B14F-4D97-AF65-F5344CB8AC3E}">
        <p14:creationId xmlns:p14="http://schemas.microsoft.com/office/powerpoint/2010/main" val="187256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DE8D409-331E-4131-A2F7-4BD3214FC0E9}" type="slidenum">
              <a:rPr lang="en-US" altLang="en-US"/>
              <a:pPr>
                <a:defRPr/>
              </a:pPr>
              <a:t>‹#›</a:t>
            </a:fld>
            <a:endParaRPr lang="en-US" altLang="en-US"/>
          </a:p>
        </p:txBody>
      </p:sp>
    </p:spTree>
    <p:extLst>
      <p:ext uri="{BB962C8B-B14F-4D97-AF65-F5344CB8AC3E}">
        <p14:creationId xmlns:p14="http://schemas.microsoft.com/office/powerpoint/2010/main" val="355765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D8FCE59-4002-42DF-B2DC-867D2EFC766E}" type="slidenum">
              <a:rPr lang="en-US" altLang="en-US"/>
              <a:pPr>
                <a:defRPr/>
              </a:pPr>
              <a:t>‹#›</a:t>
            </a:fld>
            <a:endParaRPr lang="en-US" altLang="en-US"/>
          </a:p>
        </p:txBody>
      </p:sp>
    </p:spTree>
    <p:extLst>
      <p:ext uri="{BB962C8B-B14F-4D97-AF65-F5344CB8AC3E}">
        <p14:creationId xmlns:p14="http://schemas.microsoft.com/office/powerpoint/2010/main" val="52959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F8E183D-8026-4DE1-9B14-6A45F42CADB3}" type="slidenum">
              <a:rPr lang="en-US" altLang="en-US"/>
              <a:pPr>
                <a:defRPr/>
              </a:pPr>
              <a:t>‹#›</a:t>
            </a:fld>
            <a:endParaRPr lang="en-US" altLang="en-US"/>
          </a:p>
        </p:txBody>
      </p:sp>
    </p:spTree>
    <p:extLst>
      <p:ext uri="{BB962C8B-B14F-4D97-AF65-F5344CB8AC3E}">
        <p14:creationId xmlns:p14="http://schemas.microsoft.com/office/powerpoint/2010/main" val="10630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81A0E773-CC5C-4EB1-A47C-9C06214FD134}" type="slidenum">
              <a:rPr lang="en-US" altLang="en-US"/>
              <a:pPr>
                <a:defRPr/>
              </a:pPr>
              <a:t>‹#›</a:t>
            </a:fld>
            <a:endParaRPr lang="en-US" altLang="en-US"/>
          </a:p>
        </p:txBody>
      </p:sp>
    </p:spTree>
    <p:extLst>
      <p:ext uri="{BB962C8B-B14F-4D97-AF65-F5344CB8AC3E}">
        <p14:creationId xmlns:p14="http://schemas.microsoft.com/office/powerpoint/2010/main" val="41937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0D6DC40-1C87-4E5D-BECB-40447EC51E31}" type="slidenum">
              <a:rPr lang="en-US" altLang="en-US"/>
              <a:pPr>
                <a:defRPr/>
              </a:pPr>
              <a:t>‹#›</a:t>
            </a:fld>
            <a:endParaRPr lang="en-US" altLang="en-US"/>
          </a:p>
        </p:txBody>
      </p:sp>
    </p:spTree>
    <p:extLst>
      <p:ext uri="{BB962C8B-B14F-4D97-AF65-F5344CB8AC3E}">
        <p14:creationId xmlns:p14="http://schemas.microsoft.com/office/powerpoint/2010/main" val="402918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761CCD1-15DB-46D9-9E8F-89330008BED5}" type="slidenum">
              <a:rPr lang="en-US" altLang="en-US"/>
              <a:pPr>
                <a:defRPr/>
              </a:pPr>
              <a:t>‹#›</a:t>
            </a:fld>
            <a:endParaRPr lang="en-US" altLang="en-US"/>
          </a:p>
        </p:txBody>
      </p:sp>
    </p:spTree>
    <p:extLst>
      <p:ext uri="{BB962C8B-B14F-4D97-AF65-F5344CB8AC3E}">
        <p14:creationId xmlns:p14="http://schemas.microsoft.com/office/powerpoint/2010/main" val="189114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A6303E3-3E8C-4E38-91DA-ED2BDCA04FD2}" type="slidenum">
              <a:rPr lang="en-US" altLang="en-US"/>
              <a:pPr>
                <a:defRPr/>
              </a:pPr>
              <a:t>‹#›</a:t>
            </a:fld>
            <a:endParaRPr lang="en-US" altLang="en-US"/>
          </a:p>
        </p:txBody>
      </p:sp>
    </p:spTree>
    <p:extLst>
      <p:ext uri="{BB962C8B-B14F-4D97-AF65-F5344CB8AC3E}">
        <p14:creationId xmlns:p14="http://schemas.microsoft.com/office/powerpoint/2010/main" val="3404405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5DC1179-1F6B-4040-B2BF-76782F208EA0}" type="slidenum">
              <a:rPr lang="en-US" altLang="en-US"/>
              <a:pPr>
                <a:defRPr/>
              </a:pPr>
              <a:t>‹#›</a:t>
            </a:fld>
            <a:endParaRPr lang="en-US" altLang="en-US"/>
          </a:p>
        </p:txBody>
      </p:sp>
    </p:spTree>
    <p:extLst>
      <p:ext uri="{BB962C8B-B14F-4D97-AF65-F5344CB8AC3E}">
        <p14:creationId xmlns:p14="http://schemas.microsoft.com/office/powerpoint/2010/main" val="36792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ea typeface="+mn-ea"/>
                <a:cs typeface="Arial" panose="020B0604020202020204" pitchFamily="34"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ea typeface="+mn-ea"/>
                <a:cs typeface="Arial" panose="020B0604020202020204" pitchFamily="34"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197283-A793-4EAD-8FE9-D4ADDDD864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sz="4400" kern="1200">
          <a:solidFill>
            <a:schemeClr val="tx2"/>
          </a:solidFill>
          <a:latin typeface="+mj-lt"/>
          <a:ea typeface="Arial" pitchFamily="-1" charset="0"/>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Arial" pitchFamily="-1"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Arial" pitchFamily="-1"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Arial" pitchFamily="-1"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Arial" pitchFamily="-1"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Arial" pitchFamily="-1"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0"/>
          <p:cNvSpPr>
            <a:spLocks noChangeArrowheads="1"/>
          </p:cNvSpPr>
          <p:nvPr/>
        </p:nvSpPr>
        <p:spPr bwMode="auto">
          <a:xfrm>
            <a:off x="-228600" y="-228600"/>
            <a:ext cx="9525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4400">
              <a:solidFill>
                <a:srgbClr val="FFFFFF"/>
              </a:solidFill>
            </a:endParaRPr>
          </a:p>
        </p:txBody>
      </p:sp>
      <p:sp>
        <p:nvSpPr>
          <p:cNvPr id="3076" name="Text Box 25"/>
          <p:cNvSpPr txBox="1">
            <a:spLocks noChangeArrowheads="1"/>
          </p:cNvSpPr>
          <p:nvPr/>
        </p:nvSpPr>
        <p:spPr bwMode="auto">
          <a:xfrm>
            <a:off x="7315200" y="6172200"/>
            <a:ext cx="1447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dirty="0" smtClean="0">
                <a:solidFill>
                  <a:srgbClr val="FFFFFF"/>
                </a:solidFill>
              </a:rPr>
              <a:t>2016</a:t>
            </a:r>
            <a:endParaRPr lang="en-US" altLang="en-US" sz="1200" b="1" dirty="0">
              <a:solidFill>
                <a:srgbClr val="FFFFFF"/>
              </a:solidFill>
            </a:endParaRPr>
          </a:p>
        </p:txBody>
      </p:sp>
      <p:sp>
        <p:nvSpPr>
          <p:cNvPr id="2" name="TextBox 1"/>
          <p:cNvSpPr txBox="1"/>
          <p:nvPr/>
        </p:nvSpPr>
        <p:spPr>
          <a:xfrm>
            <a:off x="990600" y="2438400"/>
            <a:ext cx="7086600" cy="461665"/>
          </a:xfrm>
          <a:prstGeom prst="rect">
            <a:avLst/>
          </a:prstGeom>
          <a:noFill/>
        </p:spPr>
        <p:txBody>
          <a:bodyPr wrap="square" rtlCol="0">
            <a:spAutoFit/>
          </a:bodyPr>
          <a:lstStyle/>
          <a:p>
            <a:pPr algn="ctr"/>
            <a:r>
              <a:rPr lang="en-US" sz="2400" b="1" dirty="0" smtClean="0">
                <a:solidFill>
                  <a:srgbClr val="000000"/>
                </a:solidFill>
              </a:rPr>
              <a:t>Impact of Customers Leaving</a:t>
            </a:r>
            <a:endParaRPr lang="en-US" sz="2400" b="1" dirty="0">
              <a:solidFill>
                <a:srgbClr val="000000"/>
              </a:solidFill>
            </a:endParaRPr>
          </a:p>
        </p:txBody>
      </p:sp>
    </p:spTree>
    <p:extLst>
      <p:ext uri="{BB962C8B-B14F-4D97-AF65-F5344CB8AC3E}">
        <p14:creationId xmlns:p14="http://schemas.microsoft.com/office/powerpoint/2010/main" val="620584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CFA9CA2-8979-47AC-A447-DEC272C8884B}" type="slidenum">
              <a:rPr lang="en-US" altLang="en-US" smtClean="0"/>
              <a:pPr>
                <a:defRPr/>
              </a:pPr>
              <a:t>2</a:t>
            </a:fld>
            <a:endParaRPr lang="en-US" altLang="en-US"/>
          </a:p>
        </p:txBody>
      </p:sp>
      <p:sp>
        <p:nvSpPr>
          <p:cNvPr id="14" name="Rectangle 13"/>
          <p:cNvSpPr/>
          <p:nvPr/>
        </p:nvSpPr>
        <p:spPr>
          <a:xfrm>
            <a:off x="152400" y="152400"/>
            <a:ext cx="4678140" cy="338554"/>
          </a:xfrm>
          <a:prstGeom prst="rect">
            <a:avLst/>
          </a:prstGeom>
        </p:spPr>
        <p:txBody>
          <a:bodyPr wrap="none">
            <a:spAutoFit/>
          </a:bodyPr>
          <a:lstStyle/>
          <a:p>
            <a:r>
              <a:rPr lang="en-US" sz="1600" b="1" dirty="0" smtClean="0">
                <a:solidFill>
                  <a:schemeClr val="bg1"/>
                </a:solidFill>
              </a:rPr>
              <a:t>What Happens When Transactions Are Down?</a:t>
            </a:r>
            <a:endParaRPr lang="en-US" sz="1600"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036885"/>
            <a:ext cx="2895600" cy="1915530"/>
          </a:xfrm>
          <a:prstGeom prst="rect">
            <a:avLst/>
          </a:prstGeom>
        </p:spPr>
      </p:pic>
      <p:sp>
        <p:nvSpPr>
          <p:cNvPr id="4" name="TextBox 3"/>
          <p:cNvSpPr txBox="1"/>
          <p:nvPr/>
        </p:nvSpPr>
        <p:spPr>
          <a:xfrm>
            <a:off x="492211" y="1059863"/>
            <a:ext cx="1717137" cy="338554"/>
          </a:xfrm>
          <a:prstGeom prst="rect">
            <a:avLst/>
          </a:prstGeom>
          <a:noFill/>
        </p:spPr>
        <p:txBody>
          <a:bodyPr wrap="none" rtlCol="0">
            <a:spAutoFit/>
          </a:bodyPr>
          <a:lstStyle/>
          <a:p>
            <a:r>
              <a:rPr lang="en-US" sz="1600" dirty="0" smtClean="0"/>
              <a:t>It starts with this.</a:t>
            </a:r>
            <a:endParaRPr lang="en-US" sz="1600" dirty="0"/>
          </a:p>
        </p:txBody>
      </p:sp>
      <p:sp>
        <p:nvSpPr>
          <p:cNvPr id="28" name="TextBox 27"/>
          <p:cNvSpPr txBox="1"/>
          <p:nvPr/>
        </p:nvSpPr>
        <p:spPr>
          <a:xfrm>
            <a:off x="3356491" y="4342525"/>
            <a:ext cx="3196709" cy="338554"/>
          </a:xfrm>
          <a:prstGeom prst="rect">
            <a:avLst/>
          </a:prstGeom>
          <a:noFill/>
        </p:spPr>
        <p:txBody>
          <a:bodyPr wrap="none" rtlCol="0">
            <a:spAutoFit/>
          </a:bodyPr>
          <a:lstStyle/>
          <a:p>
            <a:r>
              <a:rPr lang="en-US" sz="1600" dirty="0" smtClean="0"/>
              <a:t>Confused about what to do next?</a:t>
            </a:r>
            <a:endParaRPr lang="en-US" sz="16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771948"/>
            <a:ext cx="1401588" cy="1577922"/>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
          </a:effectLst>
        </p:spPr>
      </p:pic>
      <p:sp>
        <p:nvSpPr>
          <p:cNvPr id="15" name="Striped Right Arrow 14"/>
          <p:cNvSpPr/>
          <p:nvPr/>
        </p:nvSpPr>
        <p:spPr>
          <a:xfrm>
            <a:off x="4144788" y="1577306"/>
            <a:ext cx="1676400" cy="609600"/>
          </a:xfrm>
          <a:prstGeom prst="stripedRigh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And leads to this</a:t>
            </a:r>
            <a:endParaRPr lang="en-US" dirty="0"/>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501" y="1577306"/>
            <a:ext cx="2486446" cy="1749721"/>
          </a:xfrm>
          <a:prstGeom prst="rect">
            <a:avLst/>
          </a:prstGeom>
          <a:effectLst>
            <a:softEdge rad="63500"/>
          </a:effectLst>
        </p:spPr>
      </p:pic>
      <p:sp>
        <p:nvSpPr>
          <p:cNvPr id="33" name="Oval Callout 32"/>
          <p:cNvSpPr/>
          <p:nvPr/>
        </p:nvSpPr>
        <p:spPr>
          <a:xfrm>
            <a:off x="2421797" y="914400"/>
            <a:ext cx="1524379" cy="967706"/>
          </a:xfrm>
          <a:prstGeom prst="wedgeEllipseCallout">
            <a:avLst>
              <a:gd name="adj1" fmla="val -79136"/>
              <a:gd name="adj2" fmla="val 50248"/>
            </a:avLst>
          </a:prstGeom>
          <a:solidFill>
            <a:schemeClr val="bg1">
              <a:lumMod val="85000"/>
            </a:schemeClr>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Why are transactions down?</a:t>
            </a:r>
            <a:endParaRPr lang="en-US" dirty="0"/>
          </a:p>
        </p:txBody>
      </p:sp>
      <p:sp>
        <p:nvSpPr>
          <p:cNvPr id="34" name="Bent Arrow 33"/>
          <p:cNvSpPr/>
          <p:nvPr/>
        </p:nvSpPr>
        <p:spPr>
          <a:xfrm flipH="1" flipV="1">
            <a:off x="6400800" y="3627264"/>
            <a:ext cx="1409700" cy="1769076"/>
          </a:xfrm>
          <a:prstGeom prst="bentArrow">
            <a:avLst/>
          </a:prstGeom>
          <a:solidFill>
            <a:srgbClr val="FF5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Rectangle 34"/>
          <p:cNvSpPr/>
          <p:nvPr/>
        </p:nvSpPr>
        <p:spPr>
          <a:xfrm>
            <a:off x="6400800" y="3282310"/>
            <a:ext cx="2420856" cy="338554"/>
          </a:xfrm>
          <a:prstGeom prst="rect">
            <a:avLst/>
          </a:prstGeom>
        </p:spPr>
        <p:txBody>
          <a:bodyPr wrap="none">
            <a:spAutoFit/>
          </a:bodyPr>
          <a:lstStyle/>
          <a:p>
            <a:r>
              <a:rPr lang="en-US" sz="1600" dirty="0"/>
              <a:t>And then leads to this….</a:t>
            </a:r>
          </a:p>
        </p:txBody>
      </p:sp>
      <p:sp>
        <p:nvSpPr>
          <p:cNvPr id="36" name="Cloud Callout 35"/>
          <p:cNvSpPr/>
          <p:nvPr/>
        </p:nvSpPr>
        <p:spPr>
          <a:xfrm>
            <a:off x="4358394" y="4681447"/>
            <a:ext cx="1981200" cy="928260"/>
          </a:xfrm>
          <a:prstGeom prst="cloudCallout">
            <a:avLst>
              <a:gd name="adj1" fmla="val -58671"/>
              <a:gd name="adj2" fmla="val 90898"/>
            </a:avLst>
          </a:prstGeom>
          <a:solidFill>
            <a:schemeClr val="bg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Why isn’t the answer here?  There must be something else.</a:t>
            </a:r>
            <a:endParaRPr lang="en-US" sz="1100" dirty="0">
              <a:solidFill>
                <a:schemeClr val="tx1"/>
              </a:solidFill>
            </a:endParaRPr>
          </a:p>
        </p:txBody>
      </p:sp>
    </p:spTree>
    <p:extLst>
      <p:ext uri="{BB962C8B-B14F-4D97-AF65-F5344CB8AC3E}">
        <p14:creationId xmlns:p14="http://schemas.microsoft.com/office/powerpoint/2010/main" val="3320525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73354" y="6318057"/>
            <a:ext cx="242046" cy="307975"/>
          </a:xfrm>
        </p:spPr>
        <p:txBody>
          <a:bodyPr/>
          <a:lstStyle/>
          <a:p>
            <a:pPr>
              <a:defRPr/>
            </a:pPr>
            <a:fld id="{4CFA9CA2-8979-47AC-A447-DEC272C8884B}" type="slidenum">
              <a:rPr lang="en-US" altLang="en-US" smtClean="0"/>
              <a:pPr>
                <a:defRPr/>
              </a:pPr>
              <a:t>3</a:t>
            </a:fld>
            <a:endParaRPr lang="en-US" altLang="en-US" dirty="0"/>
          </a:p>
        </p:txBody>
      </p:sp>
      <p:sp>
        <p:nvSpPr>
          <p:cNvPr id="6" name="Rectangle 5"/>
          <p:cNvSpPr/>
          <p:nvPr/>
        </p:nvSpPr>
        <p:spPr>
          <a:xfrm>
            <a:off x="152400" y="152400"/>
            <a:ext cx="3416705" cy="338554"/>
          </a:xfrm>
          <a:prstGeom prst="rect">
            <a:avLst/>
          </a:prstGeom>
        </p:spPr>
        <p:txBody>
          <a:bodyPr wrap="none">
            <a:spAutoFit/>
          </a:bodyPr>
          <a:lstStyle/>
          <a:p>
            <a:r>
              <a:rPr lang="en-US" sz="1600" b="1" dirty="0" smtClean="0">
                <a:solidFill>
                  <a:schemeClr val="bg1"/>
                </a:solidFill>
              </a:rPr>
              <a:t>What’s the Underlying Question?</a:t>
            </a:r>
            <a:endParaRPr lang="en-US" sz="1600" b="1" dirty="0">
              <a:solidFill>
                <a:schemeClr val="bg1"/>
              </a:solidFill>
            </a:endParaRPr>
          </a:p>
        </p:txBody>
      </p:sp>
      <p:sp>
        <p:nvSpPr>
          <p:cNvPr id="7" name="TextBox 6"/>
          <p:cNvSpPr txBox="1"/>
          <p:nvPr/>
        </p:nvSpPr>
        <p:spPr>
          <a:xfrm>
            <a:off x="262397" y="762000"/>
            <a:ext cx="8653003" cy="830997"/>
          </a:xfrm>
          <a:prstGeom prst="rect">
            <a:avLst/>
          </a:prstGeom>
          <a:noFill/>
        </p:spPr>
        <p:txBody>
          <a:bodyPr wrap="square" rtlCol="0">
            <a:spAutoFit/>
          </a:bodyPr>
          <a:lstStyle/>
          <a:p>
            <a:r>
              <a:rPr lang="en-US" sz="1600" dirty="0" smtClean="0"/>
              <a:t>While a decline in transactions is determined by internal data, the reasons why are  speculations unless you talk to those who have not shopped.  This is where customer insight from the market comes in.</a:t>
            </a:r>
            <a:endParaRPr lang="en-US" sz="16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973" y="2034659"/>
            <a:ext cx="3143956" cy="2294238"/>
          </a:xfrm>
          <a:prstGeom prst="rect">
            <a:avLst/>
          </a:prstGeom>
        </p:spPr>
      </p:pic>
      <p:sp>
        <p:nvSpPr>
          <p:cNvPr id="15" name="Rectangle 14"/>
          <p:cNvSpPr/>
          <p:nvPr/>
        </p:nvSpPr>
        <p:spPr>
          <a:xfrm rot="1283842">
            <a:off x="4358995" y="3576189"/>
            <a:ext cx="2223687" cy="923330"/>
          </a:xfrm>
          <a:prstGeom prst="rect">
            <a:avLst/>
          </a:prstGeom>
          <a:noFill/>
        </p:spPr>
        <p:txBody>
          <a:bodyPr wrap="none" lIns="91440" tIns="45720" rIns="91440" bIns="45720">
            <a:spAutoFit/>
          </a:bodyPr>
          <a:lstStyle/>
          <a:p>
            <a:pPr algn="ctr"/>
            <a:r>
              <a:rPr lang="en-U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WHY?</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824115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73354" y="6318057"/>
            <a:ext cx="242046" cy="307975"/>
          </a:xfrm>
        </p:spPr>
        <p:txBody>
          <a:bodyPr/>
          <a:lstStyle/>
          <a:p>
            <a:pPr>
              <a:defRPr/>
            </a:pPr>
            <a:fld id="{4CFA9CA2-8979-47AC-A447-DEC272C8884B}" type="slidenum">
              <a:rPr lang="en-US" altLang="en-US" smtClean="0"/>
              <a:pPr>
                <a:defRPr/>
              </a:pPr>
              <a:t>4</a:t>
            </a:fld>
            <a:endParaRPr lang="en-US" altLang="en-US" dirty="0"/>
          </a:p>
        </p:txBody>
      </p:sp>
      <p:sp>
        <p:nvSpPr>
          <p:cNvPr id="6" name="Rectangle 5"/>
          <p:cNvSpPr/>
          <p:nvPr/>
        </p:nvSpPr>
        <p:spPr>
          <a:xfrm>
            <a:off x="152400" y="152400"/>
            <a:ext cx="3732112" cy="338554"/>
          </a:xfrm>
          <a:prstGeom prst="rect">
            <a:avLst/>
          </a:prstGeom>
        </p:spPr>
        <p:txBody>
          <a:bodyPr wrap="none">
            <a:spAutoFit/>
          </a:bodyPr>
          <a:lstStyle/>
          <a:p>
            <a:r>
              <a:rPr lang="en-US" sz="1600" b="1" dirty="0" smtClean="0">
                <a:solidFill>
                  <a:schemeClr val="bg1"/>
                </a:solidFill>
              </a:rPr>
              <a:t>What are the Underlying Questions?</a:t>
            </a:r>
            <a:endParaRPr lang="en-US" sz="1600" b="1" dirty="0">
              <a:solidFill>
                <a:schemeClr val="bg1"/>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855" y="1752600"/>
            <a:ext cx="3961522" cy="3203881"/>
          </a:xfrm>
          <a:prstGeom prst="rect">
            <a:avLst/>
          </a:prstGeom>
        </p:spPr>
      </p:pic>
      <p:sp>
        <p:nvSpPr>
          <p:cNvPr id="8" name="TextBox 7"/>
          <p:cNvSpPr txBox="1"/>
          <p:nvPr/>
        </p:nvSpPr>
        <p:spPr>
          <a:xfrm>
            <a:off x="191015" y="1219200"/>
            <a:ext cx="8610600" cy="3785652"/>
          </a:xfrm>
          <a:prstGeom prst="rect">
            <a:avLst/>
          </a:prstGeom>
          <a:noFill/>
        </p:spPr>
        <p:txBody>
          <a:bodyPr wrap="square" rtlCol="0">
            <a:spAutoFit/>
          </a:bodyPr>
          <a:lstStyle/>
          <a:p>
            <a:r>
              <a:rPr lang="en-US" sz="1600" dirty="0" smtClean="0"/>
              <a:t>First, identify those who used to shop with you but  have not transacted recently.</a:t>
            </a:r>
          </a:p>
          <a:p>
            <a:endParaRPr lang="en-US" sz="1600" dirty="0"/>
          </a:p>
          <a:p>
            <a:r>
              <a:rPr lang="en-US" sz="1600" dirty="0" smtClean="0"/>
              <a:t>Then determine what they used to buy from you.  </a:t>
            </a:r>
          </a:p>
          <a:p>
            <a:endParaRPr lang="en-US" sz="1600" dirty="0"/>
          </a:p>
          <a:p>
            <a:r>
              <a:rPr lang="en-US" sz="1600" dirty="0" smtClean="0"/>
              <a:t>Next ask:  </a:t>
            </a:r>
            <a:endParaRPr lang="en-US" sz="1600" dirty="0"/>
          </a:p>
          <a:p>
            <a:endParaRPr lang="en-US" sz="1600" dirty="0" smtClean="0"/>
          </a:p>
          <a:p>
            <a:pPr marL="742950" lvl="1" indent="-285750">
              <a:buFont typeface="Arial" panose="020B0604020202020204" pitchFamily="34" charset="0"/>
              <a:buChar char="•"/>
            </a:pPr>
            <a:r>
              <a:rPr lang="en-US" sz="1600" dirty="0" smtClean="0"/>
              <a:t>If they are still buying it?</a:t>
            </a:r>
          </a:p>
          <a:p>
            <a:pPr marL="742950" lvl="1" indent="-285750">
              <a:buFont typeface="Arial" panose="020B0604020202020204" pitchFamily="34" charset="0"/>
              <a:buChar char="•"/>
            </a:pPr>
            <a:r>
              <a:rPr lang="en-US" sz="1600" dirty="0" smtClean="0"/>
              <a:t>Where are they buying it?</a:t>
            </a:r>
          </a:p>
          <a:p>
            <a:pPr marL="742950" lvl="1" indent="-285750">
              <a:buFont typeface="Arial" panose="020B0604020202020204" pitchFamily="34" charset="0"/>
              <a:buChar char="•"/>
            </a:pPr>
            <a:r>
              <a:rPr lang="en-US" sz="1600" dirty="0" smtClean="0"/>
              <a:t>Why are they not buying from you?</a:t>
            </a:r>
          </a:p>
          <a:p>
            <a:pPr marL="742950" lvl="1" indent="-285750">
              <a:buFont typeface="Arial" panose="020B0604020202020204" pitchFamily="34" charset="0"/>
              <a:buChar char="•"/>
            </a:pPr>
            <a:r>
              <a:rPr lang="en-US" sz="1600" dirty="0" smtClean="0"/>
              <a:t>What it would take to get them back?</a:t>
            </a:r>
          </a:p>
          <a:p>
            <a:pPr marL="285750" indent="-285750">
              <a:buFont typeface="Arial" panose="020B0604020202020204" pitchFamily="34" charset="0"/>
              <a:buChar char="•"/>
            </a:pPr>
            <a:endParaRPr lang="en-US" sz="1600" dirty="0" smtClean="0"/>
          </a:p>
          <a:p>
            <a:endParaRPr lang="en-US" sz="1600" dirty="0"/>
          </a:p>
          <a:p>
            <a:endParaRPr lang="en-US" sz="1600" dirty="0" smtClean="0"/>
          </a:p>
          <a:p>
            <a:endParaRPr lang="en-US" sz="1600" dirty="0"/>
          </a:p>
          <a:p>
            <a:endParaRPr lang="en-US" sz="1600" dirty="0"/>
          </a:p>
        </p:txBody>
      </p:sp>
      <p:sp>
        <p:nvSpPr>
          <p:cNvPr id="2" name="TextBox 1"/>
          <p:cNvSpPr txBox="1"/>
          <p:nvPr/>
        </p:nvSpPr>
        <p:spPr>
          <a:xfrm>
            <a:off x="2546855" y="5430736"/>
            <a:ext cx="4572000" cy="523220"/>
          </a:xfrm>
          <a:prstGeom prst="rect">
            <a:avLst/>
          </a:prstGeom>
          <a:noFill/>
        </p:spPr>
        <p:txBody>
          <a:bodyPr wrap="square" rtlCol="0">
            <a:spAutoFit/>
          </a:bodyPr>
          <a:lstStyle/>
          <a:p>
            <a:pPr algn="ctr"/>
            <a:r>
              <a:rPr lang="en-US" sz="1400" b="1" dirty="0" smtClean="0"/>
              <a:t>Always ask WHY!  Numbers without the explanation will </a:t>
            </a:r>
            <a:r>
              <a:rPr lang="en-US" sz="1400" b="1" i="1" dirty="0" smtClean="0"/>
              <a:t>not</a:t>
            </a:r>
            <a:r>
              <a:rPr lang="en-US" sz="1400" b="1" dirty="0" smtClean="0"/>
              <a:t> tell the entire story.</a:t>
            </a:r>
            <a:endParaRPr lang="en-US" sz="1400" b="1" dirty="0"/>
          </a:p>
        </p:txBody>
      </p:sp>
    </p:spTree>
    <p:extLst>
      <p:ext uri="{BB962C8B-B14F-4D97-AF65-F5344CB8AC3E}">
        <p14:creationId xmlns:p14="http://schemas.microsoft.com/office/powerpoint/2010/main" val="3497300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CFA9CA2-8979-47AC-A447-DEC272C8884B}" type="slidenum">
              <a:rPr lang="en-US" altLang="en-US" smtClean="0"/>
              <a:pPr>
                <a:defRPr/>
              </a:pPr>
              <a:t>5</a:t>
            </a:fld>
            <a:endParaRPr lang="en-US" altLang="en-US"/>
          </a:p>
        </p:txBody>
      </p:sp>
      <p:sp>
        <p:nvSpPr>
          <p:cNvPr id="7" name="TextBox 6"/>
          <p:cNvSpPr txBox="1"/>
          <p:nvPr/>
        </p:nvSpPr>
        <p:spPr>
          <a:xfrm>
            <a:off x="228600" y="914400"/>
            <a:ext cx="8686800" cy="2893100"/>
          </a:xfrm>
          <a:prstGeom prst="rect">
            <a:avLst/>
          </a:prstGeom>
          <a:noFill/>
        </p:spPr>
        <p:txBody>
          <a:bodyPr wrap="square" rtlCol="0">
            <a:spAutoFit/>
          </a:bodyPr>
          <a:lstStyle/>
          <a:p>
            <a:r>
              <a:rPr lang="en-US" sz="1400" dirty="0" smtClean="0"/>
              <a:t>By talking to customers and, asking the right questions, you can determine the reasons for customers not buying this product from you.</a:t>
            </a:r>
          </a:p>
          <a:p>
            <a:endParaRPr lang="en-US" sz="1400" dirty="0"/>
          </a:p>
          <a:p>
            <a:endParaRPr lang="en-US" sz="1400" dirty="0" smtClean="0"/>
          </a:p>
          <a:p>
            <a:endParaRPr lang="en-US" sz="1400" dirty="0"/>
          </a:p>
          <a:p>
            <a:r>
              <a:rPr lang="en-US" sz="1400" b="1" dirty="0" smtClean="0"/>
              <a:t>Why is this important?</a:t>
            </a:r>
            <a:endParaRPr lang="en-US" sz="1400" dirty="0"/>
          </a:p>
          <a:p>
            <a:pPr algn="ctr"/>
            <a:endParaRPr lang="en-US" sz="1400" i="1" dirty="0" smtClean="0"/>
          </a:p>
          <a:p>
            <a:pPr algn="ctr"/>
            <a:r>
              <a:rPr lang="en-US" sz="1400" i="1" dirty="0" smtClean="0"/>
              <a:t>If customers have money in hand but cannot buy from you, they are disappointed.  </a:t>
            </a:r>
          </a:p>
          <a:p>
            <a:pPr algn="ctr"/>
            <a:r>
              <a:rPr lang="en-US" sz="1400" i="1" dirty="0" smtClean="0"/>
              <a:t>And, because they have to shop at a competitor, they are at risk for shopping there more often.</a:t>
            </a:r>
          </a:p>
          <a:p>
            <a:endParaRPr lang="en-US" sz="1400" dirty="0"/>
          </a:p>
          <a:p>
            <a:endParaRPr lang="en-US" sz="1400" dirty="0" smtClean="0"/>
          </a:p>
          <a:p>
            <a:endParaRPr lang="en-US" sz="1400" dirty="0"/>
          </a:p>
          <a:p>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048000"/>
            <a:ext cx="3223984" cy="2138576"/>
          </a:xfrm>
          <a:prstGeom prst="rect">
            <a:avLst/>
          </a:prstGeom>
          <a:effectLst>
            <a:softEdge rad="31750"/>
          </a:effectLst>
        </p:spPr>
      </p:pic>
      <p:sp>
        <p:nvSpPr>
          <p:cNvPr id="9" name="Rectangle 8"/>
          <p:cNvSpPr/>
          <p:nvPr/>
        </p:nvSpPr>
        <p:spPr>
          <a:xfrm>
            <a:off x="152400" y="152400"/>
            <a:ext cx="2430474" cy="338554"/>
          </a:xfrm>
          <a:prstGeom prst="rect">
            <a:avLst/>
          </a:prstGeom>
        </p:spPr>
        <p:txBody>
          <a:bodyPr wrap="none">
            <a:spAutoFit/>
          </a:bodyPr>
          <a:lstStyle/>
          <a:p>
            <a:r>
              <a:rPr lang="en-US" sz="1600" b="1" dirty="0" smtClean="0">
                <a:solidFill>
                  <a:schemeClr val="bg1"/>
                </a:solidFill>
              </a:rPr>
              <a:t>What Does This Mean?</a:t>
            </a:r>
            <a:endParaRPr lang="en-US" sz="1600" b="1" dirty="0">
              <a:solidFill>
                <a:schemeClr val="bg1"/>
              </a:solidFill>
            </a:endParaRPr>
          </a:p>
        </p:txBody>
      </p:sp>
    </p:spTree>
    <p:extLst>
      <p:ext uri="{BB962C8B-B14F-4D97-AF65-F5344CB8AC3E}">
        <p14:creationId xmlns:p14="http://schemas.microsoft.com/office/powerpoint/2010/main" val="3912610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CFA9CA2-8979-47AC-A447-DEC272C8884B}" type="slidenum">
              <a:rPr lang="en-US" altLang="en-US" smtClean="0"/>
              <a:pPr>
                <a:defRPr/>
              </a:pPr>
              <a:t>6</a:t>
            </a:fld>
            <a:endParaRPr lang="en-US" altLang="en-US"/>
          </a:p>
        </p:txBody>
      </p:sp>
      <p:sp>
        <p:nvSpPr>
          <p:cNvPr id="6" name="Rectangle 5"/>
          <p:cNvSpPr/>
          <p:nvPr/>
        </p:nvSpPr>
        <p:spPr>
          <a:xfrm>
            <a:off x="152400" y="152400"/>
            <a:ext cx="2125903" cy="338554"/>
          </a:xfrm>
          <a:prstGeom prst="rect">
            <a:avLst/>
          </a:prstGeom>
        </p:spPr>
        <p:txBody>
          <a:bodyPr wrap="none">
            <a:spAutoFit/>
          </a:bodyPr>
          <a:lstStyle/>
          <a:p>
            <a:r>
              <a:rPr lang="en-US" sz="1600" b="1" dirty="0" smtClean="0">
                <a:solidFill>
                  <a:schemeClr val="bg1"/>
                </a:solidFill>
              </a:rPr>
              <a:t>What is the Impact?</a:t>
            </a:r>
            <a:endParaRPr lang="en-US" sz="1600" b="1" dirty="0">
              <a:solidFill>
                <a:schemeClr val="bg1"/>
              </a:solidFill>
            </a:endParaRPr>
          </a:p>
        </p:txBody>
      </p:sp>
      <p:sp>
        <p:nvSpPr>
          <p:cNvPr id="7" name="TextBox 6"/>
          <p:cNvSpPr txBox="1"/>
          <p:nvPr/>
        </p:nvSpPr>
        <p:spPr>
          <a:xfrm>
            <a:off x="377918" y="862533"/>
            <a:ext cx="8308881" cy="2031325"/>
          </a:xfrm>
          <a:prstGeom prst="rect">
            <a:avLst/>
          </a:prstGeom>
          <a:noFill/>
        </p:spPr>
        <p:txBody>
          <a:bodyPr wrap="square" rtlCol="0">
            <a:spAutoFit/>
          </a:bodyPr>
          <a:lstStyle/>
          <a:p>
            <a:pPr marL="342900" indent="-342900">
              <a:buFont typeface="+mj-lt"/>
              <a:buAutoNum type="arabicPeriod"/>
            </a:pPr>
            <a:r>
              <a:rPr lang="en-US" sz="1400" dirty="0" smtClean="0"/>
              <a:t>To illustrate this, let’s assume the database has reveled that </a:t>
            </a:r>
            <a:r>
              <a:rPr lang="en-US" sz="1400" dirty="0"/>
              <a:t>there is a 15% </a:t>
            </a:r>
            <a:r>
              <a:rPr lang="en-US" sz="1400" dirty="0" smtClean="0"/>
              <a:t>decline or </a:t>
            </a:r>
            <a:r>
              <a:rPr lang="en-US" sz="1400" dirty="0"/>
              <a:t>90,000 </a:t>
            </a:r>
            <a:r>
              <a:rPr lang="en-US" sz="1400" dirty="0" smtClean="0"/>
              <a:t>units sold.  </a:t>
            </a:r>
          </a:p>
          <a:p>
            <a:pPr marL="342900" indent="-342900">
              <a:buFont typeface="+mj-lt"/>
              <a:buAutoNum type="arabicPeriod"/>
            </a:pPr>
            <a:endParaRPr lang="en-US" sz="1400" dirty="0"/>
          </a:p>
          <a:p>
            <a:pPr marL="342900" indent="-342900">
              <a:buFont typeface="+mj-lt"/>
              <a:buAutoNum type="arabicPeriod"/>
            </a:pPr>
            <a:r>
              <a:rPr lang="en-US" sz="1400" dirty="0" smtClean="0"/>
              <a:t>Furthermore, customers spent an average of $10 </a:t>
            </a:r>
            <a:r>
              <a:rPr lang="en-US" sz="1400" dirty="0"/>
              <a:t>on </a:t>
            </a:r>
            <a:r>
              <a:rPr lang="en-US" sz="1400" dirty="0" smtClean="0"/>
              <a:t>this </a:t>
            </a:r>
            <a:r>
              <a:rPr lang="en-US" sz="1400" dirty="0"/>
              <a:t>product that they </a:t>
            </a:r>
            <a:r>
              <a:rPr lang="en-US" sz="1400" i="1" dirty="0"/>
              <a:t>used</a:t>
            </a:r>
            <a:r>
              <a:rPr lang="en-US" sz="1400" dirty="0"/>
              <a:t> to buy from you.</a:t>
            </a:r>
            <a:endParaRPr lang="en-US" sz="1400" dirty="0" smtClean="0"/>
          </a:p>
          <a:p>
            <a:pPr marL="342900" indent="-342900">
              <a:buFont typeface="+mj-lt"/>
              <a:buAutoNum type="arabicPeriod"/>
            </a:pPr>
            <a:endParaRPr lang="en-US" sz="1400" dirty="0"/>
          </a:p>
          <a:p>
            <a:pPr marL="342900" indent="-342900">
              <a:buFont typeface="+mj-lt"/>
              <a:buAutoNum type="arabicPeriod"/>
            </a:pPr>
            <a:r>
              <a:rPr lang="en-US" sz="1400" dirty="0" smtClean="0"/>
              <a:t>And through the process of talking to customers, it is determined that 75% of these customers bought this item from a competitor.</a:t>
            </a:r>
          </a:p>
          <a:p>
            <a:pPr marL="342900" indent="-342900">
              <a:buFont typeface="+mj-lt"/>
              <a:buAutoNum type="arabicPeriod"/>
            </a:pPr>
            <a:endParaRPr lang="en-US" sz="1400" dirty="0"/>
          </a:p>
          <a:p>
            <a:pPr marL="342900" indent="-342900">
              <a:buFont typeface="+mj-lt"/>
              <a:buAutoNum type="arabicPeriod"/>
            </a:pPr>
            <a:r>
              <a:rPr lang="en-US" sz="1400" dirty="0" smtClean="0"/>
              <a:t>This means that $675,000 of sales from your customers went into the competitors’ cash registers.</a:t>
            </a:r>
            <a:endParaRPr lang="en-US" sz="1400" dirty="0"/>
          </a:p>
        </p:txBody>
      </p:sp>
      <p:sp>
        <p:nvSpPr>
          <p:cNvPr id="8" name="Rectangle 7"/>
          <p:cNvSpPr/>
          <p:nvPr/>
        </p:nvSpPr>
        <p:spPr>
          <a:xfrm>
            <a:off x="2132600" y="2855697"/>
            <a:ext cx="5487400" cy="584775"/>
          </a:xfrm>
          <a:prstGeom prst="rect">
            <a:avLst/>
          </a:prstGeom>
          <a:noFill/>
        </p:spPr>
        <p:txBody>
          <a:bodyPr wrap="none" lIns="91440" tIns="45720" rIns="91440" bIns="45720">
            <a:spAutoFit/>
          </a:bodyPr>
          <a:lstStyle/>
          <a:p>
            <a:pPr algn="ctr"/>
            <a:r>
              <a:rPr lang="en-US" sz="3200" b="1" dirty="0" smtClean="0">
                <a:ln w="12700" cmpd="sng">
                  <a:solidFill>
                    <a:srgbClr val="FF0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And this was just one item!</a:t>
            </a:r>
            <a:endParaRPr lang="en-US" sz="3200" b="1" cap="none" spc="0" dirty="0">
              <a:ln w="12700" cmpd="sng">
                <a:solidFill>
                  <a:srgbClr val="FF0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4801971"/>
            <a:ext cx="1905000" cy="1919504"/>
          </a:xfrm>
          <a:prstGeom prst="rect">
            <a:avLst/>
          </a:prstGeom>
          <a:effectLst>
            <a:softEdge rad="31750"/>
          </a:effectLst>
        </p:spPr>
      </p:pic>
      <p:sp>
        <p:nvSpPr>
          <p:cNvPr id="14" name="Explosion 2 13"/>
          <p:cNvSpPr/>
          <p:nvPr/>
        </p:nvSpPr>
        <p:spPr>
          <a:xfrm>
            <a:off x="2133600" y="4089230"/>
            <a:ext cx="3882351" cy="2490180"/>
          </a:xfrm>
          <a:prstGeom prst="irregularSeal2">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Once customers have a good experience at one place, they tend to go back there. So how many customers will be completely lost?</a:t>
            </a:r>
            <a:endParaRPr lang="en-US" sz="1050" b="1" dirty="0">
              <a:solidFill>
                <a:schemeClr val="bg1"/>
              </a:solidFill>
            </a:endParaRPr>
          </a:p>
        </p:txBody>
      </p:sp>
    </p:spTree>
    <p:extLst>
      <p:ext uri="{BB962C8B-B14F-4D97-AF65-F5344CB8AC3E}">
        <p14:creationId xmlns:p14="http://schemas.microsoft.com/office/powerpoint/2010/main" val="123436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153400" y="6400800"/>
            <a:ext cx="533400" cy="323850"/>
          </a:xfrm>
        </p:spPr>
        <p:txBody>
          <a:bodyPr/>
          <a:lstStyle/>
          <a:p>
            <a:pPr>
              <a:defRPr/>
            </a:pPr>
            <a:fld id="{4CFA9CA2-8979-47AC-A447-DEC272C8884B}" type="slidenum">
              <a:rPr lang="en-US" altLang="en-US" smtClean="0"/>
              <a:pPr>
                <a:defRPr/>
              </a:pPr>
              <a:t>7</a:t>
            </a:fld>
            <a:endParaRPr lang="en-US" altLang="en-US"/>
          </a:p>
        </p:txBody>
      </p:sp>
      <p:sp>
        <p:nvSpPr>
          <p:cNvPr id="32" name="Rectangle 31"/>
          <p:cNvSpPr/>
          <p:nvPr/>
        </p:nvSpPr>
        <p:spPr>
          <a:xfrm>
            <a:off x="152400" y="152400"/>
            <a:ext cx="2545890" cy="338554"/>
          </a:xfrm>
          <a:prstGeom prst="rect">
            <a:avLst/>
          </a:prstGeom>
        </p:spPr>
        <p:txBody>
          <a:bodyPr wrap="none">
            <a:spAutoFit/>
          </a:bodyPr>
          <a:lstStyle/>
          <a:p>
            <a:r>
              <a:rPr lang="en-US" sz="1600" b="1" dirty="0" smtClean="0">
                <a:solidFill>
                  <a:schemeClr val="bg1"/>
                </a:solidFill>
              </a:rPr>
              <a:t>How to Get Them Back?</a:t>
            </a:r>
            <a:endParaRPr lang="en-US" sz="1600" b="1" dirty="0">
              <a:solidFill>
                <a:schemeClr val="bg1"/>
              </a:solidFill>
            </a:endParaRPr>
          </a:p>
        </p:txBody>
      </p:sp>
      <p:sp>
        <p:nvSpPr>
          <p:cNvPr id="33" name="TextBox 32"/>
          <p:cNvSpPr txBox="1"/>
          <p:nvPr/>
        </p:nvSpPr>
        <p:spPr>
          <a:xfrm>
            <a:off x="304800" y="1066800"/>
            <a:ext cx="8382000" cy="4524315"/>
          </a:xfrm>
          <a:prstGeom prst="rect">
            <a:avLst/>
          </a:prstGeom>
          <a:noFill/>
        </p:spPr>
        <p:txBody>
          <a:bodyPr wrap="square" rtlCol="0">
            <a:spAutoFit/>
          </a:bodyPr>
          <a:lstStyle/>
          <a:p>
            <a:r>
              <a:rPr lang="en-US" sz="1600" dirty="0" smtClean="0"/>
              <a:t>By understanding why they left, like price, out of stock, selection, etc., action plans must be created to reduce lost opportunity. </a:t>
            </a:r>
          </a:p>
          <a:p>
            <a:endParaRPr lang="en-US" sz="1600" dirty="0" smtClean="0"/>
          </a:p>
          <a:p>
            <a:endParaRPr lang="en-US" sz="1600" dirty="0"/>
          </a:p>
          <a:p>
            <a:r>
              <a:rPr lang="en-US" sz="1600" dirty="0" smtClean="0"/>
              <a:t>If for instance the issue is that customers said the product was out of stock, creating messaging that talks about a great value for this item will only drive more shoppers in the door, who will be disappointed because it is not on the shelf.</a:t>
            </a:r>
          </a:p>
          <a:p>
            <a:endParaRPr lang="en-US" sz="1600" dirty="0" smtClean="0"/>
          </a:p>
          <a:p>
            <a:endParaRPr lang="en-US" sz="1600" dirty="0"/>
          </a:p>
          <a:p>
            <a:r>
              <a:rPr lang="en-US" sz="1600" dirty="0" smtClean="0"/>
              <a:t>A deeper dive into the process will determine where the out of stock breakdown is.  Maybe inventory levels?  Maybe stocking? Maybe delivery issues?  </a:t>
            </a:r>
          </a:p>
          <a:p>
            <a:endParaRPr lang="en-US" sz="1600" dirty="0" smtClean="0"/>
          </a:p>
          <a:p>
            <a:endParaRPr lang="en-US" sz="1600" dirty="0"/>
          </a:p>
          <a:p>
            <a:r>
              <a:rPr lang="en-US" sz="1600" dirty="0" smtClean="0"/>
              <a:t>But the correct action plan will correct the issue.  </a:t>
            </a:r>
          </a:p>
          <a:p>
            <a:endParaRPr lang="en-US" sz="1600" dirty="0"/>
          </a:p>
          <a:p>
            <a:endParaRPr lang="en-US" sz="1600" dirty="0" smtClean="0"/>
          </a:p>
          <a:p>
            <a:r>
              <a:rPr lang="en-US" sz="1600" dirty="0" smtClean="0"/>
              <a:t>Then the appropriate message can be created to drive customers in, who will have a better experience.</a:t>
            </a:r>
            <a:endParaRPr lang="en-US" sz="1600" dirty="0"/>
          </a:p>
        </p:txBody>
      </p:sp>
      <p:pic>
        <p:nvPicPr>
          <p:cNvPr id="34" name="Picture 33"/>
          <p:cNvPicPr>
            <a:picLocks noChangeAspect="1"/>
          </p:cNvPicPr>
          <p:nvPr/>
        </p:nvPicPr>
        <p:blipFill rotWithShape="1">
          <a:blip r:embed="rId2">
            <a:extLst>
              <a:ext uri="{28A0092B-C50C-407E-A947-70E740481C1C}">
                <a14:useLocalDpi xmlns:a14="http://schemas.microsoft.com/office/drawing/2010/main" val="0"/>
              </a:ext>
            </a:extLst>
          </a:blip>
          <a:srcRect l="-2667" t="20618" r="2667" b="5385"/>
          <a:stretch/>
        </p:blipFill>
        <p:spPr>
          <a:xfrm>
            <a:off x="3200400" y="5250964"/>
            <a:ext cx="2857500" cy="1367364"/>
          </a:xfrm>
          <a:prstGeom prst="rect">
            <a:avLst/>
          </a:prstGeom>
        </p:spPr>
      </p:pic>
    </p:spTree>
    <p:extLst>
      <p:ext uri="{BB962C8B-B14F-4D97-AF65-F5344CB8AC3E}">
        <p14:creationId xmlns:p14="http://schemas.microsoft.com/office/powerpoint/2010/main" val="3828068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150987</TotalTime>
  <Words>514</Words>
  <Application>Microsoft Office PowerPoint</Application>
  <PresentationFormat>On-screen Show (4:3)</PresentationFormat>
  <Paragraphs>69</Paragraphs>
  <Slides>7</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Kathleen Leischen</dc:creator>
  <cp:lastModifiedBy>Kathleen Leischen</cp:lastModifiedBy>
  <cp:revision>975</cp:revision>
  <cp:lastPrinted>2016-09-05T20:12:47Z</cp:lastPrinted>
  <dcterms:created xsi:type="dcterms:W3CDTF">2016-09-15T20:07:43Z</dcterms:created>
  <dcterms:modified xsi:type="dcterms:W3CDTF">2016-09-19T18:11:44Z</dcterms:modified>
</cp:coreProperties>
</file>